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9" r:id="rId4"/>
    <p:sldId id="258" r:id="rId5"/>
    <p:sldId id="276" r:id="rId6"/>
    <p:sldId id="261" r:id="rId7"/>
    <p:sldId id="262" r:id="rId8"/>
    <p:sldId id="265" r:id="rId9"/>
    <p:sldId id="266" r:id="rId10"/>
    <p:sldId id="270" r:id="rId11"/>
    <p:sldId id="268" r:id="rId12"/>
    <p:sldId id="269" r:id="rId13"/>
    <p:sldId id="277" r:id="rId14"/>
    <p:sldId id="274" r:id="rId15"/>
    <p:sldId id="278" r:id="rId16"/>
    <p:sldId id="279" r:id="rId17"/>
  </p:sldIdLst>
  <p:sldSz cx="12192000" cy="6858000"/>
  <p:notesSz cx="6858000" cy="1104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093" autoAdjust="0"/>
  </p:normalViewPr>
  <p:slideViewPr>
    <p:cSldViewPr snapToGrid="0">
      <p:cViewPr varScale="1">
        <p:scale>
          <a:sx n="79" d="100"/>
          <a:sy n="79" d="100"/>
        </p:scale>
        <p:origin x="17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E7C62-3D73-2545-8FBB-92C22C2AF1E5}" type="datetimeFigureOut">
              <a:rPr lang="en-US" smtClean="0"/>
              <a:t>1/10/20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46E7A-035E-F344-8D6D-9E043E73AC89}" type="slidenum">
              <a:rPr lang="en-US" smtClean="0"/>
              <a:t>‹#›</a:t>
            </a:fld>
            <a:endParaRPr lang="en-US"/>
          </a:p>
        </p:txBody>
      </p:sp>
    </p:spTree>
    <p:extLst>
      <p:ext uri="{BB962C8B-B14F-4D97-AF65-F5344CB8AC3E}">
        <p14:creationId xmlns:p14="http://schemas.microsoft.com/office/powerpoint/2010/main" val="3870058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US" dirty="0"/>
          </a:p>
        </p:txBody>
      </p:sp>
      <p:sp>
        <p:nvSpPr>
          <p:cNvPr id="4" name="Slide Number Placeholder 3"/>
          <p:cNvSpPr>
            <a:spLocks noGrp="1"/>
          </p:cNvSpPr>
          <p:nvPr>
            <p:ph type="sldNum" sz="quarter" idx="5"/>
          </p:nvPr>
        </p:nvSpPr>
        <p:spPr/>
        <p:txBody>
          <a:bodyPr/>
          <a:lstStyle/>
          <a:p>
            <a:fld id="{9D846E7A-035E-F344-8D6D-9E043E73AC89}" type="slidenum">
              <a:rPr lang="en-US" smtClean="0"/>
              <a:t>1</a:t>
            </a:fld>
            <a:endParaRPr lang="en-US"/>
          </a:p>
        </p:txBody>
      </p:sp>
    </p:spTree>
    <p:extLst>
      <p:ext uri="{BB962C8B-B14F-4D97-AF65-F5344CB8AC3E}">
        <p14:creationId xmlns:p14="http://schemas.microsoft.com/office/powerpoint/2010/main" val="2665007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n w="0"/>
                <a:solidFill>
                  <a:schemeClr val="accent1"/>
                </a:solidFill>
                <a:effectLst>
                  <a:outerShdw blurRad="38100" dist="25400" dir="5400000" algn="ctr" rotWithShape="0">
                    <a:srgbClr val="6E747A">
                      <a:alpha val="43000"/>
                    </a:srgbClr>
                  </a:outerShdw>
                </a:effectLst>
              </a:rPr>
              <a:t>Other issues that will need to be considered:</a:t>
            </a:r>
          </a:p>
          <a:p>
            <a:r>
              <a:rPr lang="en-AU" dirty="0">
                <a:ln w="0"/>
                <a:solidFill>
                  <a:schemeClr val="accent1"/>
                </a:solidFill>
                <a:effectLst>
                  <a:outerShdw blurRad="38100" dist="25400" dir="5400000" algn="ctr" rotWithShape="0">
                    <a:srgbClr val="6E747A">
                      <a:alpha val="43000"/>
                    </a:srgbClr>
                  </a:outerShdw>
                </a:effectLst>
              </a:rPr>
              <a:t>The boat ramp location, the boat trailer and parking congestion is to be addressed by Peter </a:t>
            </a:r>
            <a:r>
              <a:rPr lang="en-AU" dirty="0" err="1">
                <a:ln w="0"/>
                <a:solidFill>
                  <a:schemeClr val="accent1"/>
                </a:solidFill>
                <a:effectLst>
                  <a:outerShdw blurRad="38100" dist="25400" dir="5400000" algn="ctr" rotWithShape="0">
                    <a:srgbClr val="6E747A">
                      <a:alpha val="43000"/>
                    </a:srgbClr>
                  </a:outerShdw>
                </a:effectLst>
              </a:rPr>
              <a:t>Hopkins.and</a:t>
            </a:r>
            <a:r>
              <a:rPr lang="en-AU" dirty="0">
                <a:ln w="0"/>
                <a:solidFill>
                  <a:schemeClr val="accent1"/>
                </a:solidFill>
                <a:effectLst>
                  <a:outerShdw blurRad="38100" dist="25400" dir="5400000" algn="ctr" rotWithShape="0">
                    <a:srgbClr val="6E747A">
                      <a:alpha val="43000"/>
                    </a:srgbClr>
                  </a:outerShdw>
                </a:effectLst>
              </a:rPr>
              <a:t> </a:t>
            </a:r>
            <a:r>
              <a:rPr lang="en-AU" dirty="0" err="1">
                <a:ln w="0"/>
                <a:solidFill>
                  <a:schemeClr val="accent1"/>
                </a:solidFill>
                <a:effectLst>
                  <a:outerShdw blurRad="38100" dist="25400" dir="5400000" algn="ctr" rotWithShape="0">
                    <a:srgbClr val="6E747A">
                      <a:alpha val="43000"/>
                    </a:srgbClr>
                  </a:outerShdw>
                </a:effectLst>
              </a:rPr>
              <a:t>MaST</a:t>
            </a:r>
            <a:r>
              <a:rPr lang="en-AU" dirty="0">
                <a:ln w="0"/>
                <a:solidFill>
                  <a:schemeClr val="accent1"/>
                </a:solidFill>
                <a:effectLst>
                  <a:outerShdw blurRad="38100" dist="25400" dir="5400000" algn="ctr" rotWithShape="0">
                    <a:srgbClr val="6E747A">
                      <a:alpha val="43000"/>
                    </a:srgbClr>
                  </a:outerShdw>
                </a:effectLst>
              </a:rPr>
              <a:t>. This will also follow due process including public consultation.</a:t>
            </a:r>
          </a:p>
          <a:p>
            <a:r>
              <a:rPr lang="en-AU" dirty="0">
                <a:ln w="0"/>
                <a:solidFill>
                  <a:schemeClr val="accent1"/>
                </a:solidFill>
                <a:effectLst>
                  <a:outerShdw blurRad="38100" dist="25400" dir="5400000" algn="ctr" rotWithShape="0">
                    <a:srgbClr val="6E747A">
                      <a:alpha val="43000"/>
                    </a:srgbClr>
                  </a:outerShdw>
                </a:effectLst>
              </a:rPr>
              <a:t>The dredging of the channel and addressing  the associated safety issues will also be addressed by </a:t>
            </a:r>
            <a:r>
              <a:rPr lang="en-AU" dirty="0" err="1">
                <a:ln w="0"/>
                <a:solidFill>
                  <a:schemeClr val="accent1"/>
                </a:solidFill>
                <a:effectLst>
                  <a:outerShdw blurRad="38100" dist="25400" dir="5400000" algn="ctr" rotWithShape="0">
                    <a:srgbClr val="6E747A">
                      <a:alpha val="43000"/>
                    </a:srgbClr>
                  </a:outerShdw>
                </a:effectLst>
              </a:rPr>
              <a:t>MaST</a:t>
            </a:r>
            <a:r>
              <a:rPr lang="en-AU" dirty="0">
                <a:ln w="0"/>
                <a:solidFill>
                  <a:schemeClr val="accent1"/>
                </a:solidFill>
                <a:effectLst>
                  <a:outerShdw blurRad="38100" dist="25400" dir="5400000" algn="ctr" rotWithShape="0">
                    <a:srgbClr val="6E747A">
                      <a:alpha val="43000"/>
                    </a:srgbClr>
                  </a:outerShdw>
                </a:effectLst>
              </a:rPr>
              <a:t> along with safe swimming concerns. </a:t>
            </a:r>
          </a:p>
          <a:p>
            <a:r>
              <a:rPr lang="en-AU" dirty="0">
                <a:ln w="0"/>
                <a:solidFill>
                  <a:schemeClr val="accent1"/>
                </a:solidFill>
                <a:effectLst>
                  <a:outerShdw blurRad="38100" dist="25400" dir="5400000" algn="ctr" rotWithShape="0">
                    <a:srgbClr val="6E747A">
                      <a:alpha val="43000"/>
                    </a:srgbClr>
                  </a:outerShdw>
                </a:effectLst>
              </a:rPr>
              <a:t>The possible opening of the lagoon at the old mouth once a year should be considered to assist with flushing and to create a water barrier on to the sand spit.</a:t>
            </a:r>
          </a:p>
          <a:p>
            <a:r>
              <a:rPr lang="en-AU" dirty="0">
                <a:ln w="0"/>
                <a:solidFill>
                  <a:schemeClr val="accent1"/>
                </a:solidFill>
                <a:effectLst>
                  <a:outerShdw blurRad="38100" dist="25400" dir="5400000" algn="ctr" rotWithShape="0">
                    <a:srgbClr val="6E747A">
                      <a:alpha val="43000"/>
                    </a:srgbClr>
                  </a:outerShdw>
                </a:effectLst>
              </a:rPr>
              <a:t>The dredging and keeping open the side channel is essential to maintain the integrity of the lagoon and address the problems raised earlier.</a:t>
            </a:r>
          </a:p>
          <a:p>
            <a:r>
              <a:rPr lang="en-AU" dirty="0">
                <a:ln w="0"/>
                <a:solidFill>
                  <a:schemeClr val="accent1"/>
                </a:solidFill>
                <a:effectLst>
                  <a:outerShdw blurRad="38100" dist="25400" dir="5400000" algn="ctr" rotWithShape="0">
                    <a:srgbClr val="6E747A">
                      <a:alpha val="43000"/>
                    </a:srgbClr>
                  </a:outerShdw>
                </a:effectLst>
              </a:rPr>
              <a:t>The erosion and replenishing of </a:t>
            </a:r>
            <a:r>
              <a:rPr lang="en-AU" dirty="0" err="1">
                <a:ln w="0"/>
                <a:solidFill>
                  <a:schemeClr val="accent1"/>
                </a:solidFill>
                <a:effectLst>
                  <a:outerShdw blurRad="38100" dist="25400" dir="5400000" algn="ctr" rotWithShape="0">
                    <a:srgbClr val="6E747A">
                      <a:alpha val="43000"/>
                    </a:srgbClr>
                  </a:outerShdw>
                </a:effectLst>
              </a:rPr>
              <a:t>Raspin’s</a:t>
            </a:r>
            <a:r>
              <a:rPr lang="en-AU" dirty="0">
                <a:ln w="0"/>
                <a:solidFill>
                  <a:schemeClr val="accent1"/>
                </a:solidFill>
                <a:effectLst>
                  <a:outerShdw blurRad="38100" dist="25400" dir="5400000" algn="ctr" rotWithShape="0">
                    <a:srgbClr val="6E747A">
                      <a:alpha val="43000"/>
                    </a:srgbClr>
                  </a:outerShdw>
                </a:effectLst>
              </a:rPr>
              <a:t> Beach could be addressed by moving sand from the old river mouth in winter.</a:t>
            </a:r>
          </a:p>
          <a:p>
            <a:r>
              <a:rPr lang="en-AU" dirty="0">
                <a:ln w="0"/>
                <a:solidFill>
                  <a:schemeClr val="accent1"/>
                </a:solidFill>
                <a:effectLst>
                  <a:outerShdw blurRad="38100" dist="25400" dir="5400000" algn="ctr" rotWithShape="0">
                    <a:srgbClr val="6E747A">
                      <a:alpha val="43000"/>
                    </a:srgbClr>
                  </a:outerShdw>
                </a:effectLst>
              </a:rPr>
              <a:t>This is an issue that will require consultation and consideration of the options suggested by DFA </a:t>
            </a:r>
            <a:r>
              <a:rPr lang="en-AU" dirty="0" err="1">
                <a:ln w="0"/>
                <a:solidFill>
                  <a:schemeClr val="accent1"/>
                </a:solidFill>
                <a:effectLst>
                  <a:outerShdw blurRad="38100" dist="25400" dir="5400000" algn="ctr" rotWithShape="0">
                    <a:srgbClr val="6E747A">
                      <a:alpha val="43000"/>
                    </a:srgbClr>
                  </a:outerShdw>
                </a:effectLst>
              </a:rPr>
              <a:t>Steane</a:t>
            </a:r>
            <a:r>
              <a:rPr lang="en-AU" dirty="0">
                <a:ln w="0"/>
                <a:solidFill>
                  <a:schemeClr val="accent1"/>
                </a:solidFill>
                <a:effectLst>
                  <a:outerShdw blurRad="38100" dist="25400" dir="5400000" algn="ctr" rotWithShape="0">
                    <a:srgbClr val="6E747A">
                      <a:alpha val="43000"/>
                    </a:srgbClr>
                  </a:outerShdw>
                </a:effectLst>
              </a:rPr>
              <a:t> and DN Foster (1993) and more recently by C </a:t>
            </a:r>
            <a:r>
              <a:rPr lang="en-AU" dirty="0" err="1">
                <a:ln w="0"/>
                <a:solidFill>
                  <a:schemeClr val="accent1"/>
                </a:solidFill>
                <a:effectLst>
                  <a:outerShdw blurRad="38100" dist="25400" dir="5400000" algn="ctr" rotWithShape="0">
                    <a:srgbClr val="6E747A">
                      <a:alpha val="43000"/>
                    </a:srgbClr>
                  </a:outerShdw>
                </a:effectLst>
              </a:rPr>
              <a:t>Sharples</a:t>
            </a:r>
            <a:r>
              <a:rPr lang="en-AU" dirty="0">
                <a:ln w="0"/>
                <a:solidFill>
                  <a:schemeClr val="accent1"/>
                </a:solidFill>
                <a:effectLst>
                  <a:outerShdw blurRad="38100" dist="25400" dir="5400000" algn="ctr" rotWithShape="0">
                    <a:srgbClr val="6E747A">
                      <a:alpha val="43000"/>
                    </a:srgbClr>
                  </a:outerShdw>
                </a:effectLst>
              </a:rPr>
              <a:t>.</a:t>
            </a:r>
          </a:p>
          <a:p>
            <a:endParaRPr lang="en-AU" dirty="0">
              <a:ln w="0"/>
              <a:solidFill>
                <a:schemeClr val="accent1"/>
              </a:solidFill>
              <a:effectLst>
                <a:outerShdw blurRad="38100" dist="25400" dir="5400000" algn="ctr" rotWithShape="0">
                  <a:srgbClr val="6E747A">
                    <a:alpha val="43000"/>
                  </a:srgbClr>
                </a:outerShdw>
              </a:effectLst>
            </a:endParaRPr>
          </a:p>
          <a:p>
            <a:r>
              <a:rPr lang="en-AU" dirty="0">
                <a:ln w="0"/>
                <a:solidFill>
                  <a:schemeClr val="accent1"/>
                </a:solidFill>
                <a:effectLst>
                  <a:outerShdw blurRad="38100" dist="25400" dir="5400000" algn="ctr" rotWithShape="0">
                    <a:srgbClr val="6E747A">
                      <a:alpha val="43000"/>
                    </a:srgbClr>
                  </a:outerShdw>
                </a:effectLst>
              </a:rPr>
              <a:t>References:</a:t>
            </a:r>
          </a:p>
          <a:p>
            <a:r>
              <a:rPr lang="en-AU" dirty="0">
                <a:ln w="0"/>
                <a:solidFill>
                  <a:schemeClr val="accent1"/>
                </a:solidFill>
                <a:effectLst>
                  <a:outerShdw blurRad="38100" dist="25400" dir="5400000" algn="ctr" rotWithShape="0">
                    <a:srgbClr val="6E747A">
                      <a:alpha val="43000"/>
                    </a:srgbClr>
                  </a:outerShdw>
                </a:effectLst>
              </a:rPr>
              <a:t>Creating new habitat (environment.NSW.gov.au)</a:t>
            </a:r>
          </a:p>
          <a:p>
            <a:r>
              <a:rPr lang="en-AU" dirty="0">
                <a:ln w="0"/>
                <a:solidFill>
                  <a:schemeClr val="accent1"/>
                </a:solidFill>
                <a:effectLst>
                  <a:outerShdw blurRad="38100" dist="25400" dir="5400000" algn="ctr" rotWithShape="0">
                    <a:srgbClr val="6E747A">
                      <a:alpha val="43000"/>
                    </a:srgbClr>
                  </a:outerShdw>
                </a:effectLst>
              </a:rPr>
              <a:t>Narvis.co.au</a:t>
            </a:r>
          </a:p>
          <a:p>
            <a:r>
              <a:rPr lang="en-AU" dirty="0">
                <a:ln w="0"/>
                <a:solidFill>
                  <a:schemeClr val="accent1"/>
                </a:solidFill>
                <a:effectLst>
                  <a:outerShdw blurRad="38100" dist="25400" dir="5400000" algn="ctr" rotWithShape="0">
                    <a:srgbClr val="6E747A">
                      <a:alpha val="43000"/>
                    </a:srgbClr>
                  </a:outerShdw>
                </a:effectLst>
              </a:rPr>
              <a:t>Dunlop JN (2015)</a:t>
            </a:r>
          </a:p>
          <a:p>
            <a:r>
              <a:rPr lang="en-AU" dirty="0">
                <a:ln w="0"/>
                <a:solidFill>
                  <a:schemeClr val="accent1"/>
                </a:solidFill>
                <a:effectLst>
                  <a:outerShdw blurRad="38100" dist="25400" dir="5400000" algn="ctr" rotWithShape="0">
                    <a:srgbClr val="6E747A">
                      <a:alpha val="43000"/>
                    </a:srgbClr>
                  </a:outerShdw>
                </a:effectLst>
              </a:rPr>
              <a:t>Conservation and Assessment of beach nesting and migratory shorebirds in Tasmania. Dr Sally Bryant DIPWE 2002</a:t>
            </a:r>
          </a:p>
          <a:p>
            <a:r>
              <a:rPr lang="en-AU" dirty="0">
                <a:ln w="0"/>
                <a:solidFill>
                  <a:schemeClr val="accent1"/>
                </a:solidFill>
                <a:effectLst>
                  <a:outerShdw blurRad="38100" dist="25400" dir="5400000" algn="ctr" rotWithShape="0">
                    <a:srgbClr val="6E747A">
                      <a:alpha val="43000"/>
                    </a:srgbClr>
                  </a:outerShdw>
                </a:effectLst>
              </a:rPr>
              <a:t>DPIPWE </a:t>
            </a:r>
          </a:p>
          <a:p>
            <a:r>
              <a:rPr lang="en-AU" dirty="0">
                <a:ln w="0"/>
                <a:solidFill>
                  <a:schemeClr val="accent1"/>
                </a:solidFill>
                <a:effectLst>
                  <a:outerShdw blurRad="38100" dist="25400" dir="5400000" algn="ctr" rotWithShape="0">
                    <a:srgbClr val="6E747A">
                      <a:alpha val="43000"/>
                    </a:srgbClr>
                  </a:outerShdw>
                </a:effectLst>
              </a:rPr>
              <a:t>Environment NSW</a:t>
            </a:r>
          </a:p>
          <a:p>
            <a:r>
              <a:rPr lang="en-AU" dirty="0">
                <a:ln w="0"/>
                <a:solidFill>
                  <a:schemeClr val="accent1"/>
                </a:solidFill>
                <a:effectLst>
                  <a:outerShdw blurRad="38100" dist="25400" dir="5400000" algn="ctr" rotWithShape="0">
                    <a:srgbClr val="6E747A">
                      <a:alpha val="43000"/>
                    </a:srgbClr>
                  </a:outerShdw>
                </a:effectLst>
              </a:rPr>
              <a:t>DFA </a:t>
            </a:r>
            <a:r>
              <a:rPr lang="en-AU" dirty="0" err="1">
                <a:ln w="0"/>
                <a:solidFill>
                  <a:schemeClr val="accent1"/>
                </a:solidFill>
                <a:effectLst>
                  <a:outerShdw blurRad="38100" dist="25400" dir="5400000" algn="ctr" rotWithShape="0">
                    <a:srgbClr val="6E747A">
                      <a:alpha val="43000"/>
                    </a:srgbClr>
                  </a:outerShdw>
                </a:effectLst>
              </a:rPr>
              <a:t>Steane</a:t>
            </a:r>
            <a:r>
              <a:rPr lang="en-AU" dirty="0">
                <a:ln w="0"/>
                <a:solidFill>
                  <a:schemeClr val="accent1"/>
                </a:solidFill>
                <a:effectLst>
                  <a:outerShdw blurRad="38100" dist="25400" dir="5400000" algn="ctr" rotWithShape="0">
                    <a:srgbClr val="6E747A">
                      <a:alpha val="43000"/>
                    </a:srgbClr>
                  </a:outerShdw>
                </a:effectLst>
              </a:rPr>
              <a:t> and DN Foster (1993) </a:t>
            </a:r>
          </a:p>
          <a:p>
            <a:endParaRPr lang="en-AU" dirty="0">
              <a:ln w="0"/>
              <a:solidFill>
                <a:schemeClr val="accent1"/>
              </a:solidFill>
              <a:effectLst>
                <a:outerShdw blurRad="38100" dist="25400" dir="5400000" algn="ctr" rotWithShape="0">
                  <a:srgbClr val="6E747A">
                    <a:alpha val="43000"/>
                  </a:srgbClr>
                </a:outerShdw>
              </a:effectLst>
            </a:endParaRPr>
          </a:p>
          <a:p>
            <a:r>
              <a:rPr lang="en-AU" dirty="0">
                <a:ln w="0"/>
                <a:solidFill>
                  <a:schemeClr val="accent1"/>
                </a:solidFill>
                <a:effectLst>
                  <a:outerShdw blurRad="38100" dist="25400" dir="5400000" algn="ctr" rotWithShape="0">
                    <a:srgbClr val="6E747A">
                      <a:alpha val="43000"/>
                    </a:srgbClr>
                  </a:outerShdw>
                </a:effectLst>
              </a:rPr>
              <a:t>Dr </a:t>
            </a:r>
            <a:r>
              <a:rPr lang="en-AU" dirty="0" err="1">
                <a:ln w="0"/>
                <a:solidFill>
                  <a:schemeClr val="accent1"/>
                </a:solidFill>
                <a:effectLst>
                  <a:outerShdw blurRad="38100" dist="25400" dir="5400000" algn="ctr" rotWithShape="0">
                    <a:srgbClr val="6E747A">
                      <a:alpha val="43000"/>
                    </a:srgbClr>
                  </a:outerShdw>
                </a:effectLst>
              </a:rPr>
              <a:t>Nic</a:t>
            </a:r>
            <a:r>
              <a:rPr lang="en-AU" dirty="0">
                <a:ln w="0"/>
                <a:solidFill>
                  <a:schemeClr val="accent1"/>
                </a:solidFill>
                <a:effectLst>
                  <a:outerShdw blurRad="38100" dist="25400" dir="5400000" algn="ctr" rotWithShape="0">
                    <a:srgbClr val="6E747A">
                      <a:alpha val="43000"/>
                    </a:srgbClr>
                  </a:outerShdw>
                </a:effectLst>
              </a:rPr>
              <a:t> Dunlop,  Claire Greenwell and Mark </a:t>
            </a:r>
            <a:r>
              <a:rPr lang="en-AU" dirty="0" err="1">
                <a:ln w="0"/>
                <a:solidFill>
                  <a:schemeClr val="accent1"/>
                </a:solidFill>
                <a:effectLst>
                  <a:outerShdw blurRad="38100" dist="25400" dir="5400000" algn="ctr" rotWithShape="0">
                    <a:srgbClr val="6E747A">
                      <a:alpha val="43000"/>
                    </a:srgbClr>
                  </a:outerShdw>
                </a:effectLst>
              </a:rPr>
              <a:t>Holdsworth</a:t>
            </a:r>
            <a:r>
              <a:rPr lang="en-AU" dirty="0">
                <a:ln w="0"/>
                <a:solidFill>
                  <a:schemeClr val="accent1"/>
                </a:solidFill>
                <a:effectLst>
                  <a:outerShdw blurRad="38100" dist="25400" dir="5400000" algn="ctr" rotWithShape="0">
                    <a:srgbClr val="6E747A">
                      <a:alpha val="43000"/>
                    </a:srgbClr>
                  </a:outerShdw>
                </a:effectLst>
              </a:rPr>
              <a:t>, three highly regarded research and management scientists in this area, are happy to have open conversation with all parties to discuss  research undertaken in management programs. </a:t>
            </a:r>
            <a:endParaRPr lang="en-US" dirty="0">
              <a:ln w="0"/>
              <a:solidFill>
                <a:schemeClr val="accent1"/>
              </a:solidFill>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fld id="{9D846E7A-035E-F344-8D6D-9E043E73AC89}" type="slidenum">
              <a:rPr lang="en-US" smtClean="0"/>
              <a:t>15</a:t>
            </a:fld>
            <a:endParaRPr lang="en-US"/>
          </a:p>
        </p:txBody>
      </p:sp>
    </p:spTree>
    <p:extLst>
      <p:ext uri="{BB962C8B-B14F-4D97-AF65-F5344CB8AC3E}">
        <p14:creationId xmlns:p14="http://schemas.microsoft.com/office/powerpoint/2010/main" val="165323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The Point Walter Site: Perth/Fremantle Conurbation </a:t>
            </a:r>
            <a:endParaRPr lang="en-US" b="1" dirty="0"/>
          </a:p>
        </p:txBody>
      </p:sp>
      <p:sp>
        <p:nvSpPr>
          <p:cNvPr id="4" name="Slide Number Placeholder 3"/>
          <p:cNvSpPr>
            <a:spLocks noGrp="1"/>
          </p:cNvSpPr>
          <p:nvPr>
            <p:ph type="sldNum" sz="quarter" idx="5"/>
          </p:nvPr>
        </p:nvSpPr>
        <p:spPr/>
        <p:txBody>
          <a:bodyPr/>
          <a:lstStyle/>
          <a:p>
            <a:fld id="{9D846E7A-035E-F344-8D6D-9E043E73AC89}" type="slidenum">
              <a:rPr lang="en-US" smtClean="0"/>
              <a:t>3</a:t>
            </a:fld>
            <a:endParaRPr lang="en-US"/>
          </a:p>
        </p:txBody>
      </p:sp>
    </p:spTree>
    <p:extLst>
      <p:ext uri="{BB962C8B-B14F-4D97-AF65-F5344CB8AC3E}">
        <p14:creationId xmlns:p14="http://schemas.microsoft.com/office/powerpoint/2010/main" val="252716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researching this proposal, I found that Australian experts had already managed a similar situation in Western Australia.  </a:t>
            </a:r>
          </a:p>
          <a:p>
            <a:r>
              <a:rPr lang="en-AU" dirty="0"/>
              <a:t>The City of Melville in the Perth Fremantle conurbation had a sand spit in the middle of a highly urbanised area which was frequented by fairy terns for night roosting but had not been successful as a breeding area.  Three years ago under he management of Dr Nick Dunlop, Murdoch University, </a:t>
            </a:r>
            <a:r>
              <a:rPr lang="en-AU" dirty="0" err="1"/>
              <a:t>Adj</a:t>
            </a:r>
            <a:r>
              <a:rPr lang="en-AU" dirty="0"/>
              <a:t> Senior Lecturer Environmental Science and Policy Coordinator Conservation Council,  and PhD Candidate Claire Greenwell, both very experienced in fairy tern and shorebird management, a program was started with the support of local council, to address the possible causes of lack of breeding success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856D6"/>
                </a:solidFill>
                <a:latin typeface="TimesNewRomanPSMT"/>
              </a:rPr>
              <a:t>When researching this proposal, I found that Australian experts had already managed a similar situation in Western Australia. The City of Melville in the Perth/Fremantle conurbation had a sand spit in the middle of a highly </a:t>
            </a:r>
            <a:r>
              <a:rPr lang="en-US" sz="1200" dirty="0" err="1">
                <a:solidFill>
                  <a:srgbClr val="5856D6"/>
                </a:solidFill>
                <a:latin typeface="TimesNewRomanPSMT"/>
              </a:rPr>
              <a:t>urbanised</a:t>
            </a:r>
            <a:r>
              <a:rPr lang="en-US" sz="1200" dirty="0">
                <a:solidFill>
                  <a:srgbClr val="5856D6"/>
                </a:solidFill>
                <a:latin typeface="TimesNewRomanPSMT"/>
              </a:rPr>
              <a:t> area which was frequented by fairy terns for night roosting but had not been successful as a breeding area. Over the 2016/17 summer, the City of Melville installed a temporary fence at the end of the sandbar in an attempt to reduce disturbance to nesting Fairy Terns. This was the first year that breeding efforts were successful. Two years ago PhD Candidate Claire Greenwell, under the supervision of </a:t>
            </a:r>
            <a:r>
              <a:rPr lang="en-US" sz="1200" dirty="0" err="1">
                <a:solidFill>
                  <a:srgbClr val="5856D6"/>
                </a:solidFill>
                <a:latin typeface="TimesNewRomanPSMT"/>
              </a:rPr>
              <a:t>Dr</a:t>
            </a:r>
            <a:r>
              <a:rPr lang="en-US" sz="1200" dirty="0">
                <a:solidFill>
                  <a:srgbClr val="5856D6"/>
                </a:solidFill>
                <a:latin typeface="TimesNewRomanPSMT"/>
              </a:rPr>
              <a:t> </a:t>
            </a:r>
            <a:r>
              <a:rPr lang="en-US" sz="1200" dirty="0" err="1">
                <a:solidFill>
                  <a:srgbClr val="5856D6"/>
                </a:solidFill>
                <a:latin typeface="TimesNewRomanPSMT"/>
              </a:rPr>
              <a:t>Nic</a:t>
            </a:r>
            <a:r>
              <a:rPr lang="en-US" sz="1200" dirty="0">
                <a:solidFill>
                  <a:srgbClr val="5856D6"/>
                </a:solidFill>
                <a:latin typeface="TimesNewRomanPSMT"/>
              </a:rPr>
              <a:t> Dunlop, Murdoch University, </a:t>
            </a:r>
            <a:r>
              <a:rPr lang="en-US" sz="1200" dirty="0" err="1">
                <a:solidFill>
                  <a:srgbClr val="5856D6"/>
                </a:solidFill>
                <a:latin typeface="TimesNewRomanPSMT"/>
              </a:rPr>
              <a:t>Adj</a:t>
            </a:r>
            <a:r>
              <a:rPr lang="en-US" sz="1200" dirty="0">
                <a:solidFill>
                  <a:srgbClr val="5856D6"/>
                </a:solidFill>
                <a:latin typeface="TimesNewRomanPSMT"/>
              </a:rPr>
              <a:t> Senior Lecturer Environmental Science and Citizen Science Coordinator Conservation Council, WA, both very experienced in fairy tern and shorebird management, commenced a research program with the support of local council, to address learn more about the local Fairy Tern population. Through this research, awareness of Fairy Terns and the threats they face during the breeding season have increased within the community. Community support and advocacy has been an essential component in the success of this site as a nesting area for Fairy Terns.</a:t>
            </a:r>
            <a:endParaRPr lang="en-US" dirty="0"/>
          </a:p>
          <a:p>
            <a:endParaRPr lang="en-US" dirty="0"/>
          </a:p>
        </p:txBody>
      </p:sp>
      <p:sp>
        <p:nvSpPr>
          <p:cNvPr id="4" name="Slide Number Placeholder 3"/>
          <p:cNvSpPr>
            <a:spLocks noGrp="1"/>
          </p:cNvSpPr>
          <p:nvPr>
            <p:ph type="sldNum" sz="quarter" idx="5"/>
          </p:nvPr>
        </p:nvSpPr>
        <p:spPr/>
        <p:txBody>
          <a:bodyPr/>
          <a:lstStyle/>
          <a:p>
            <a:fld id="{9D846E7A-035E-F344-8D6D-9E043E73AC89}" type="slidenum">
              <a:rPr lang="en-US" smtClean="0"/>
              <a:t>4</a:t>
            </a:fld>
            <a:endParaRPr lang="en-US"/>
          </a:p>
        </p:txBody>
      </p:sp>
    </p:spTree>
    <p:extLst>
      <p:ext uri="{BB962C8B-B14F-4D97-AF65-F5344CB8AC3E}">
        <p14:creationId xmlns:p14="http://schemas.microsoft.com/office/powerpoint/2010/main" val="160522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Similar multi user situation</a:t>
            </a:r>
          </a:p>
          <a:p>
            <a:pPr marL="171450" indent="-171450">
              <a:buFont typeface="Arial" panose="020B0604020202020204" pitchFamily="34" charset="0"/>
              <a:buChar char="•"/>
            </a:pPr>
            <a:r>
              <a:rPr lang="en-AU" dirty="0"/>
              <a:t>2016/17 temporary fencing installed</a:t>
            </a:r>
          </a:p>
          <a:p>
            <a:pPr marL="171450" indent="-171450">
              <a:buFont typeface="Arial" panose="020B0604020202020204" pitchFamily="34" charset="0"/>
              <a:buChar char="•"/>
            </a:pPr>
            <a:r>
              <a:rPr lang="en-AU" dirty="0"/>
              <a:t>First successful breeding season </a:t>
            </a:r>
          </a:p>
          <a:p>
            <a:pPr marL="171450" indent="-171450">
              <a:buFont typeface="Arial" panose="020B0604020202020204" pitchFamily="34" charset="0"/>
              <a:buChar char="•"/>
            </a:pPr>
            <a:r>
              <a:rPr lang="en-AU" dirty="0"/>
              <a:t>Community education and support</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9D846E7A-035E-F344-8D6D-9E043E73AC89}" type="slidenum">
              <a:rPr lang="en-US" smtClean="0"/>
              <a:t>5</a:t>
            </a:fld>
            <a:endParaRPr lang="en-US"/>
          </a:p>
        </p:txBody>
      </p:sp>
    </p:spTree>
    <p:extLst>
      <p:ext uri="{BB962C8B-B14F-4D97-AF65-F5344CB8AC3E}">
        <p14:creationId xmlns:p14="http://schemas.microsoft.com/office/powerpoint/2010/main" val="170525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this management plan that I propose for the Orford Sand Spit. </a:t>
            </a:r>
          </a:p>
          <a:p>
            <a:endParaRPr lang="en-AU" dirty="0"/>
          </a:p>
          <a:p>
            <a:pPr marL="228600" indent="-228600">
              <a:buAutoNum type="arabicPeriod"/>
            </a:pPr>
            <a:r>
              <a:rPr lang="en-AU" dirty="0"/>
              <a:t>That the entire area from the southern end of the </a:t>
            </a:r>
            <a:r>
              <a:rPr lang="en-AU" dirty="0" err="1"/>
              <a:t>Raspin’s</a:t>
            </a:r>
            <a:r>
              <a:rPr lang="en-AU" dirty="0"/>
              <a:t> Beach Conservation area to the fence line at the norther sand bag </a:t>
            </a:r>
            <a:r>
              <a:rPr lang="en-AU" dirty="0" err="1"/>
              <a:t>groyne</a:t>
            </a:r>
            <a:r>
              <a:rPr lang="en-AU" dirty="0"/>
              <a:t> and to Radar Beach be a No Dog Zone at all times.</a:t>
            </a:r>
          </a:p>
          <a:p>
            <a:pPr marL="228600" indent="-228600">
              <a:buAutoNum type="arabicPeriod"/>
            </a:pPr>
            <a:r>
              <a:rPr lang="en-AU" dirty="0"/>
              <a:t>That the sand spit becomes an total exclusion zone for the breeding season.</a:t>
            </a:r>
          </a:p>
          <a:p>
            <a:pPr marL="228600" indent="-228600">
              <a:buAutoNum type="arabicPeriod"/>
            </a:pPr>
            <a:r>
              <a:rPr lang="en-AU" dirty="0"/>
              <a:t>The Radar Beach is open to the public with a safe soft entry at all times.</a:t>
            </a:r>
          </a:p>
          <a:p>
            <a:pPr marL="228600" indent="-228600">
              <a:buAutoNum type="arabicPeriod"/>
            </a:pPr>
            <a:r>
              <a:rPr lang="en-AU" dirty="0"/>
              <a:t>That hides be located in the area at the north end of the fenced area.</a:t>
            </a:r>
          </a:p>
          <a:p>
            <a:pPr marL="228600" indent="-228600">
              <a:buAutoNum type="arabicPeriod"/>
            </a:pPr>
            <a:r>
              <a:rPr lang="en-AU" dirty="0"/>
              <a:t>That only the fencing along Radar Beach and on the west side of the channel be removed.   </a:t>
            </a:r>
            <a:endParaRPr lang="en-US" dirty="0"/>
          </a:p>
        </p:txBody>
      </p:sp>
      <p:sp>
        <p:nvSpPr>
          <p:cNvPr id="4" name="Slide Number Placeholder 3"/>
          <p:cNvSpPr>
            <a:spLocks noGrp="1"/>
          </p:cNvSpPr>
          <p:nvPr>
            <p:ph type="sldNum" sz="quarter" idx="5"/>
          </p:nvPr>
        </p:nvSpPr>
        <p:spPr/>
        <p:txBody>
          <a:bodyPr/>
          <a:lstStyle/>
          <a:p>
            <a:fld id="{9D846E7A-035E-F344-8D6D-9E043E73AC89}" type="slidenum">
              <a:rPr lang="en-US" smtClean="0"/>
              <a:t>6</a:t>
            </a:fld>
            <a:endParaRPr lang="en-US"/>
          </a:p>
        </p:txBody>
      </p:sp>
    </p:spTree>
    <p:extLst>
      <p:ext uri="{BB962C8B-B14F-4D97-AF65-F5344CB8AC3E}">
        <p14:creationId xmlns:p14="http://schemas.microsoft.com/office/powerpoint/2010/main" val="2476579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n w="0"/>
                <a:solidFill>
                  <a:schemeClr val="accent1"/>
                </a:solidFill>
                <a:effectLst>
                  <a:outerShdw blurRad="38100" dist="25400" dir="5400000" algn="ctr" rotWithShape="0">
                    <a:srgbClr val="6E747A">
                      <a:alpha val="43000"/>
                    </a:srgbClr>
                  </a:outerShdw>
                </a:effectLst>
              </a:rPr>
              <a:t>The Point Walter program has been successful and fairy terns have been fledged from the site over the past 3 years,  since the following steps were taken.</a:t>
            </a:r>
          </a:p>
          <a:p>
            <a:pPr marL="228600" indent="-228600">
              <a:buAutoNum type="arabicPeriod"/>
            </a:pPr>
            <a:r>
              <a:rPr lang="en-AU" dirty="0">
                <a:ln w="0"/>
                <a:solidFill>
                  <a:schemeClr val="accent1"/>
                </a:solidFill>
                <a:effectLst>
                  <a:outerShdw blurRad="38100" dist="25400" dir="5400000" algn="ctr" rotWithShape="0">
                    <a:srgbClr val="6E747A">
                      <a:alpha val="43000"/>
                    </a:srgbClr>
                  </a:outerShdw>
                </a:effectLst>
              </a:rPr>
              <a:t>Education by signage.</a:t>
            </a:r>
          </a:p>
          <a:p>
            <a:pPr marL="228600" indent="-228600">
              <a:buAutoNum type="arabicPeriod"/>
            </a:pPr>
            <a:r>
              <a:rPr lang="en-AU" dirty="0">
                <a:ln w="0"/>
                <a:solidFill>
                  <a:schemeClr val="accent1"/>
                </a:solidFill>
                <a:effectLst>
                  <a:outerShdw blurRad="38100" dist="25400" dir="5400000" algn="ctr" rotWithShape="0">
                    <a:srgbClr val="6E747A">
                      <a:alpha val="43000"/>
                    </a:srgbClr>
                  </a:outerShdw>
                </a:effectLst>
              </a:rPr>
              <a:t>Involving and actively promoting the locals as ‘wardens’</a:t>
            </a:r>
          </a:p>
          <a:p>
            <a:pPr marL="228600" indent="-228600">
              <a:buAutoNum type="arabicPeriod"/>
            </a:pPr>
            <a:r>
              <a:rPr lang="en-AU" dirty="0">
                <a:ln w="0"/>
                <a:solidFill>
                  <a:schemeClr val="accent1"/>
                </a:solidFill>
                <a:effectLst>
                  <a:outerShdw blurRad="38100" dist="25400" dir="5400000" algn="ctr" rotWithShape="0">
                    <a:srgbClr val="6E747A">
                      <a:alpha val="43000"/>
                    </a:srgbClr>
                  </a:outerShdw>
                </a:effectLst>
              </a:rPr>
              <a:t>Temporary barriers with temporary informative signage erected 2 weeks before the birds arrive and removed when the breeding season ends. This will also protect the resident shorebirds hooded plovers, red-capped plovers and pied oyster catchers.</a:t>
            </a:r>
          </a:p>
          <a:p>
            <a:pPr marL="228600" indent="-228600">
              <a:buAutoNum type="arabicPeriod"/>
            </a:pPr>
            <a:r>
              <a:rPr lang="en-AU" dirty="0">
                <a:ln w="0"/>
                <a:solidFill>
                  <a:schemeClr val="accent1"/>
                </a:solidFill>
                <a:effectLst>
                  <a:outerShdw blurRad="38100" dist="25400" dir="5400000" algn="ctr" rotWithShape="0">
                    <a:srgbClr val="6E747A">
                      <a:alpha val="43000"/>
                    </a:srgbClr>
                  </a:outerShdw>
                </a:effectLst>
              </a:rPr>
              <a:t>Encouraging people to stay away from the nesting sites even if they are using the surrounds.</a:t>
            </a:r>
          </a:p>
          <a:p>
            <a:pPr marL="228600" indent="-228600">
              <a:buAutoNum type="arabicPeriod"/>
            </a:pPr>
            <a:r>
              <a:rPr lang="en-AU" dirty="0">
                <a:ln w="0"/>
                <a:solidFill>
                  <a:schemeClr val="accent1"/>
                </a:solidFill>
                <a:effectLst>
                  <a:outerShdw blurRad="38100" dist="25400" dir="5400000" algn="ctr" rotWithShape="0">
                    <a:srgbClr val="6E747A">
                      <a:alpha val="43000"/>
                    </a:srgbClr>
                  </a:outerShdw>
                </a:effectLst>
              </a:rPr>
              <a:t>During the winter the site is maintained by removing predators and prey that brings in predators. Rabbits encourage dogs and cats to hunt on site.</a:t>
            </a:r>
          </a:p>
          <a:p>
            <a:pPr marL="228600" indent="-228600">
              <a:buAutoNum type="arabicPeriod"/>
            </a:pPr>
            <a:r>
              <a:rPr lang="en-AU" dirty="0">
                <a:ln w="0"/>
                <a:solidFill>
                  <a:schemeClr val="accent1"/>
                </a:solidFill>
                <a:effectLst>
                  <a:outerShdw blurRad="38100" dist="25400" dir="5400000" algn="ctr" rotWithShape="0">
                    <a:srgbClr val="6E747A">
                      <a:alpha val="43000"/>
                    </a:srgbClr>
                  </a:outerShdw>
                </a:effectLst>
              </a:rPr>
              <a:t>Removing vegetation like marram grass and boobialla that make the site unsuitable for fairy terns as they choose open lightly or un-vegetated sites.</a:t>
            </a:r>
          </a:p>
          <a:p>
            <a:pPr marL="228600" indent="-228600">
              <a:buAutoNum type="arabicPeriod"/>
            </a:pPr>
            <a:r>
              <a:rPr lang="en-AU" dirty="0">
                <a:ln w="0"/>
                <a:solidFill>
                  <a:schemeClr val="accent1"/>
                </a:solidFill>
                <a:effectLst>
                  <a:outerShdw blurRad="38100" dist="25400" dir="5400000" algn="ctr" rotWithShape="0">
                    <a:srgbClr val="6E747A">
                      <a:alpha val="43000"/>
                    </a:srgbClr>
                  </a:outerShdw>
                </a:effectLst>
              </a:rPr>
              <a:t>As accretion extends the sand bar to the east the fairy terns are likely to move out of the present fenced area and/or over to Millington’s Conservation area, unless the site is groomed and possibly sandbagged to avoid inundation by tidal and storm surges.  This impact increases as the sea bed level rises with accretion.</a:t>
            </a:r>
            <a:endParaRPr lang="en-US" dirty="0">
              <a:ln w="0"/>
              <a:solidFill>
                <a:schemeClr val="accent1"/>
              </a:solidFill>
              <a:effectLst>
                <a:outerShdw blurRad="38100" dist="25400" dir="5400000" algn="ctr" rotWithShape="0">
                  <a:srgbClr val="6E747A">
                    <a:alpha val="43000"/>
                  </a:srgbClr>
                </a:outerShdw>
              </a:effectLst>
            </a:endParaRPr>
          </a:p>
          <a:p>
            <a:endParaRPr lang="en-US" dirty="0"/>
          </a:p>
        </p:txBody>
      </p:sp>
      <p:sp>
        <p:nvSpPr>
          <p:cNvPr id="4" name="Slide Number Placeholder 3"/>
          <p:cNvSpPr>
            <a:spLocks noGrp="1"/>
          </p:cNvSpPr>
          <p:nvPr>
            <p:ph type="sldNum" sz="quarter" idx="5"/>
          </p:nvPr>
        </p:nvSpPr>
        <p:spPr/>
        <p:txBody>
          <a:bodyPr/>
          <a:lstStyle/>
          <a:p>
            <a:fld id="{9D846E7A-035E-F344-8D6D-9E043E73AC89}" type="slidenum">
              <a:rPr lang="en-US" smtClean="0"/>
              <a:t>7</a:t>
            </a:fld>
            <a:endParaRPr lang="en-US"/>
          </a:p>
        </p:txBody>
      </p:sp>
    </p:spTree>
    <p:extLst>
      <p:ext uri="{BB962C8B-B14F-4D97-AF65-F5344CB8AC3E}">
        <p14:creationId xmlns:p14="http://schemas.microsoft.com/office/powerpoint/2010/main" val="317377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Temporary signage</a:t>
            </a:r>
            <a:endParaRPr lang="en-US" dirty="0"/>
          </a:p>
        </p:txBody>
      </p:sp>
      <p:sp>
        <p:nvSpPr>
          <p:cNvPr id="4" name="Slide Number Placeholder 3"/>
          <p:cNvSpPr>
            <a:spLocks noGrp="1"/>
          </p:cNvSpPr>
          <p:nvPr>
            <p:ph type="sldNum" sz="quarter" idx="5"/>
          </p:nvPr>
        </p:nvSpPr>
        <p:spPr/>
        <p:txBody>
          <a:bodyPr/>
          <a:lstStyle/>
          <a:p>
            <a:fld id="{9D846E7A-035E-F344-8D6D-9E043E73AC89}" type="slidenum">
              <a:rPr lang="en-US" smtClean="0"/>
              <a:t>8</a:t>
            </a:fld>
            <a:endParaRPr lang="en-US"/>
          </a:p>
        </p:txBody>
      </p:sp>
    </p:spTree>
    <p:extLst>
      <p:ext uri="{BB962C8B-B14F-4D97-AF65-F5344CB8AC3E}">
        <p14:creationId xmlns:p14="http://schemas.microsoft.com/office/powerpoint/2010/main" val="71943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n w="0"/>
                <a:solidFill>
                  <a:schemeClr val="accent1"/>
                </a:solidFill>
                <a:effectLst>
                  <a:outerShdw blurRad="38100" dist="25400" dir="5400000" algn="ctr" rotWithShape="0">
                    <a:srgbClr val="6E747A">
                      <a:alpha val="43000"/>
                    </a:srgbClr>
                  </a:outerShdw>
                </a:effectLst>
              </a:rPr>
              <a:t>This brings me to the issue of the lagoon.</a:t>
            </a:r>
          </a:p>
          <a:p>
            <a:r>
              <a:rPr lang="en-AU" dirty="0">
                <a:ln w="0"/>
                <a:solidFill>
                  <a:schemeClr val="accent1"/>
                </a:solidFill>
                <a:effectLst>
                  <a:outerShdw blurRad="38100" dist="25400" dir="5400000" algn="ctr" rotWithShape="0">
                    <a:srgbClr val="6E747A">
                      <a:alpha val="43000"/>
                    </a:srgbClr>
                  </a:outerShdw>
                </a:effectLst>
              </a:rPr>
              <a:t>In 2002 Parks undertook to keep the lagoon flushed after the cutting of a channel across the Millington reserve and thus creating the lagoon/backwater. </a:t>
            </a:r>
          </a:p>
          <a:p>
            <a:r>
              <a:rPr lang="en-AU" dirty="0">
                <a:ln w="0"/>
                <a:solidFill>
                  <a:schemeClr val="accent1"/>
                </a:solidFill>
                <a:effectLst>
                  <a:outerShdw blurRad="38100" dist="25400" dir="5400000" algn="ctr" rotWithShape="0">
                    <a:srgbClr val="6E747A">
                      <a:alpha val="43000"/>
                    </a:srgbClr>
                  </a:outerShdw>
                </a:effectLst>
              </a:rPr>
              <a:t>The stormwater drain at the northern end was expected to create a stench problem. It has.</a:t>
            </a:r>
          </a:p>
          <a:p>
            <a:r>
              <a:rPr lang="en-AU" dirty="0">
                <a:ln w="0"/>
                <a:solidFill>
                  <a:schemeClr val="accent1"/>
                </a:solidFill>
                <a:effectLst>
                  <a:outerShdw blurRad="38100" dist="25400" dir="5400000" algn="ctr" rotWithShape="0">
                    <a:srgbClr val="6E747A">
                      <a:alpha val="43000"/>
                    </a:srgbClr>
                  </a:outerShdw>
                </a:effectLst>
              </a:rPr>
              <a:t>This has been exacerbated as a result of the stabilisation by the </a:t>
            </a:r>
            <a:r>
              <a:rPr lang="en-AU" dirty="0" err="1">
                <a:ln w="0"/>
                <a:solidFill>
                  <a:schemeClr val="accent1"/>
                </a:solidFill>
                <a:effectLst>
                  <a:outerShdw blurRad="38100" dist="25400" dir="5400000" algn="ctr" rotWithShape="0">
                    <a:srgbClr val="6E747A">
                      <a:alpha val="43000"/>
                    </a:srgbClr>
                  </a:outerShdw>
                </a:effectLst>
              </a:rPr>
              <a:t>geotech</a:t>
            </a:r>
            <a:r>
              <a:rPr lang="en-AU" dirty="0">
                <a:ln w="0"/>
                <a:solidFill>
                  <a:schemeClr val="accent1"/>
                </a:solidFill>
                <a:effectLst>
                  <a:outerShdw blurRad="38100" dist="25400" dir="5400000" algn="ctr" rotWithShape="0">
                    <a:srgbClr val="6E747A">
                      <a:alpha val="43000"/>
                    </a:srgbClr>
                  </a:outerShdw>
                </a:effectLst>
              </a:rPr>
              <a:t> bags and the small side channel into the lagoon which has become silted up, as has the lagoon. The appearance of ducks and swans in the lagoon is testament to the changed nature of the lagoon  which is now becoming stagnant and is no longer optimal as a foraging area for fairy terns. </a:t>
            </a:r>
          </a:p>
          <a:p>
            <a:r>
              <a:rPr lang="en-AU" dirty="0">
                <a:ln w="0"/>
                <a:solidFill>
                  <a:schemeClr val="accent1"/>
                </a:solidFill>
                <a:effectLst>
                  <a:outerShdw blurRad="38100" dist="25400" dir="5400000" algn="ctr" rotWithShape="0">
                    <a:srgbClr val="6E747A">
                      <a:alpha val="43000"/>
                    </a:srgbClr>
                  </a:outerShdw>
                </a:effectLst>
              </a:rPr>
              <a:t>My husband and I and Libby Brown made a total of 17 x 10min observations from 15-17</a:t>
            </a:r>
            <a:r>
              <a:rPr lang="en-AU" baseline="30000" dirty="0">
                <a:ln w="0"/>
                <a:solidFill>
                  <a:schemeClr val="accent1"/>
                </a:solidFill>
                <a:effectLst>
                  <a:outerShdw blurRad="38100" dist="25400" dir="5400000" algn="ctr" rotWithShape="0">
                    <a:srgbClr val="6E747A">
                      <a:alpha val="43000"/>
                    </a:srgbClr>
                  </a:outerShdw>
                </a:effectLst>
              </a:rPr>
              <a:t>th</a:t>
            </a:r>
            <a:r>
              <a:rPr lang="en-AU" dirty="0">
                <a:ln w="0"/>
                <a:solidFill>
                  <a:schemeClr val="accent1"/>
                </a:solidFill>
                <a:effectLst>
                  <a:outerShdw blurRad="38100" dist="25400" dir="5400000" algn="ctr" rotWithShape="0">
                    <a:srgbClr val="6E747A">
                      <a:alpha val="43000"/>
                    </a:srgbClr>
                  </a:outerShdw>
                </a:effectLst>
              </a:rPr>
              <a:t>  Dec, 2018 from two sites. One on the open beach about 100-150 metres from the nesting area and the other at the Saunders jetty. </a:t>
            </a:r>
          </a:p>
          <a:p>
            <a:r>
              <a:rPr lang="en-AU" dirty="0">
                <a:ln w="0"/>
                <a:solidFill>
                  <a:schemeClr val="accent1"/>
                </a:solidFill>
                <a:effectLst>
                  <a:outerShdw blurRad="38100" dist="25400" dir="5400000" algn="ctr" rotWithShape="0">
                    <a:srgbClr val="6E747A">
                      <a:alpha val="43000"/>
                    </a:srgbClr>
                  </a:outerShdw>
                </a:effectLst>
              </a:rPr>
              <a:t>During simultaneous 10 minute site observations over a total of 3 hours over 3 days under different tidal conditions and times of day  we observed about 150 foraging trips from the open sea location with the birds returning to the nest site and on the lagoon side only 3 dives were observed and only one was successful. </a:t>
            </a:r>
          </a:p>
          <a:p>
            <a:r>
              <a:rPr lang="en-AU" dirty="0">
                <a:ln w="0"/>
                <a:solidFill>
                  <a:schemeClr val="accent1"/>
                </a:solidFill>
                <a:effectLst>
                  <a:outerShdw blurRad="38100" dist="25400" dir="5400000" algn="ctr" rotWithShape="0">
                    <a:srgbClr val="6E747A">
                      <a:alpha val="43000"/>
                    </a:srgbClr>
                  </a:outerShdw>
                </a:effectLst>
              </a:rPr>
              <a:t>The flow into the lagoon is now very slow and silting has been rapid.  The sea grass has been covered which decreases the nursery grounds for fish and increases the sulphite build up. </a:t>
            </a:r>
          </a:p>
          <a:p>
            <a:r>
              <a:rPr lang="en-AU" dirty="0">
                <a:ln w="0"/>
                <a:solidFill>
                  <a:schemeClr val="accent1"/>
                </a:solidFill>
                <a:effectLst>
                  <a:outerShdw blurRad="38100" dist="25400" dir="5400000" algn="ctr" rotWithShape="0">
                    <a:srgbClr val="6E747A">
                      <a:alpha val="43000"/>
                    </a:srgbClr>
                  </a:outerShdw>
                </a:effectLst>
              </a:rPr>
              <a:t>North of the sandbars that have developed in the lagoon the water is virtually stagnant and there is minimum visibility.</a:t>
            </a:r>
          </a:p>
          <a:p>
            <a:r>
              <a:rPr lang="en-AU" dirty="0">
                <a:ln w="0"/>
                <a:solidFill>
                  <a:schemeClr val="accent1"/>
                </a:solidFill>
                <a:effectLst>
                  <a:outerShdw blurRad="38100" dist="25400" dir="5400000" algn="ctr" rotWithShape="0">
                    <a:srgbClr val="6E747A">
                      <a:alpha val="43000"/>
                    </a:srgbClr>
                  </a:outerShdw>
                </a:effectLst>
              </a:rPr>
              <a:t>Fairy terns need 1metre of visibility into blue water to catch the small fish they need.  As a result, they are fishing in the channel and out to sea. They rest on the sandbags and seem unperturbed by passing boats.</a:t>
            </a:r>
          </a:p>
          <a:p>
            <a:r>
              <a:rPr lang="en-AU" dirty="0">
                <a:ln w="0"/>
                <a:solidFill>
                  <a:schemeClr val="accent1"/>
                </a:solidFill>
                <a:effectLst>
                  <a:outerShdw blurRad="38100" dist="25400" dir="5400000" algn="ctr" rotWithShape="0">
                    <a:srgbClr val="6E747A">
                      <a:alpha val="43000"/>
                    </a:srgbClr>
                  </a:outerShdw>
                </a:effectLst>
              </a:rPr>
              <a:t>The hooded plovers,  red-capped plovers and oyster catchers feed on molluscs and small vertebrates along the strand line in the debris/seaweed on tidal flats  </a:t>
            </a:r>
          </a:p>
          <a:p>
            <a:r>
              <a:rPr lang="en-AU" dirty="0">
                <a:ln w="0"/>
                <a:solidFill>
                  <a:schemeClr val="accent1"/>
                </a:solidFill>
                <a:effectLst>
                  <a:outerShdw blurRad="38100" dist="25400" dir="5400000" algn="ctr" rotWithShape="0">
                    <a:srgbClr val="6E747A">
                      <a:alpha val="43000"/>
                    </a:srgbClr>
                  </a:outerShdw>
                </a:effectLst>
              </a:rPr>
              <a:t>The invasion by ducks and swans is testament to the changing nature of the lagoon and indicates that this water body is no longer optimum for fairy terns. Oyster catchers, hooded and red-capped plovers are tidal flat foragers and when the entrance to the lagoon becomes closed by silting these residents shore birds will also be adversely affected.</a:t>
            </a:r>
          </a:p>
          <a:p>
            <a:r>
              <a:rPr lang="en-AU" dirty="0">
                <a:ln w="0"/>
                <a:solidFill>
                  <a:schemeClr val="accent1"/>
                </a:solidFill>
                <a:effectLst>
                  <a:outerShdw blurRad="38100" dist="25400" dir="5400000" algn="ctr" rotWithShape="0">
                    <a:srgbClr val="6E747A">
                      <a:alpha val="43000"/>
                    </a:srgbClr>
                  </a:outerShdw>
                </a:effectLst>
              </a:rPr>
              <a:t>Not flushing the lagoon has had adverse implications for the birds and for the public as the sulphites build up and the seaweed, sea spurge, algae and waste coming down the storm water drain rots and causing a stench.</a:t>
            </a:r>
          </a:p>
        </p:txBody>
      </p:sp>
      <p:sp>
        <p:nvSpPr>
          <p:cNvPr id="4" name="Slide Number Placeholder 3"/>
          <p:cNvSpPr>
            <a:spLocks noGrp="1"/>
          </p:cNvSpPr>
          <p:nvPr>
            <p:ph type="sldNum" sz="quarter" idx="5"/>
          </p:nvPr>
        </p:nvSpPr>
        <p:spPr/>
        <p:txBody>
          <a:bodyPr/>
          <a:lstStyle/>
          <a:p>
            <a:fld id="{9D846E7A-035E-F344-8D6D-9E043E73AC89}" type="slidenum">
              <a:rPr lang="en-US" smtClean="0"/>
              <a:t>13</a:t>
            </a:fld>
            <a:endParaRPr lang="en-US"/>
          </a:p>
        </p:txBody>
      </p:sp>
    </p:spTree>
    <p:extLst>
      <p:ext uri="{BB962C8B-B14F-4D97-AF65-F5344CB8AC3E}">
        <p14:creationId xmlns:p14="http://schemas.microsoft.com/office/powerpoint/2010/main" val="357878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management of the sand spit will require the following actions:</a:t>
            </a:r>
          </a:p>
          <a:p>
            <a:r>
              <a:rPr lang="en-AU" dirty="0"/>
              <a:t>1. Placing of permanent robust No Dogs signs, with accompanying regulations and possible fines and a contact ph number, at the Raspins end of the spit and at the Radar Park access point</a:t>
            </a:r>
          </a:p>
          <a:p>
            <a:r>
              <a:rPr lang="en-AU" dirty="0"/>
              <a:t>2. Siting of a temporary fence at the Raspins Beach end with accompanying signage(possibly also at the end of the </a:t>
            </a:r>
            <a:r>
              <a:rPr lang="en-AU" dirty="0" err="1"/>
              <a:t>geotech</a:t>
            </a:r>
            <a:r>
              <a:rPr lang="en-AU" dirty="0"/>
              <a:t> bags on the northern </a:t>
            </a:r>
            <a:r>
              <a:rPr lang="en-AU" dirty="0" err="1"/>
              <a:t>groyne</a:t>
            </a:r>
            <a:r>
              <a:rPr lang="en-AU" dirty="0"/>
              <a:t>: No access beyond this point (this to be temporary and temporal)</a:t>
            </a:r>
          </a:p>
          <a:p>
            <a:r>
              <a:rPr lang="en-AU" dirty="0"/>
              <a:t>3. Removal of fencing on the west side of the river and lagoon and consideration given to clear signage that is not ambiguous or encouraging to the curious to enter the breeding area</a:t>
            </a:r>
          </a:p>
          <a:p>
            <a:r>
              <a:rPr lang="en-AU" dirty="0"/>
              <a:t>4. The regular flushing of the lagoon</a:t>
            </a:r>
          </a:p>
          <a:p>
            <a:r>
              <a:rPr lang="en-AU" dirty="0"/>
              <a:t>5. The management of invasive plant species i.e marram grass and </a:t>
            </a:r>
            <a:r>
              <a:rPr lang="en-AU" dirty="0" err="1"/>
              <a:t>boobialla</a:t>
            </a:r>
            <a:r>
              <a:rPr lang="en-AU" dirty="0"/>
              <a:t> which will create an unsuitable nesting area for fairy terns now that the spit has been stabilised, forcing them to choose other sites</a:t>
            </a:r>
          </a:p>
          <a:p>
            <a:r>
              <a:rPr lang="en-AU" dirty="0"/>
              <a:t>6. The management of predators, and prey for predators. in the winter season </a:t>
            </a:r>
            <a:r>
              <a:rPr lang="en-AU" dirty="0" err="1"/>
              <a:t>esp</a:t>
            </a:r>
            <a:r>
              <a:rPr lang="en-AU" dirty="0"/>
              <a:t> rabbits which attract dogs and cats</a:t>
            </a:r>
          </a:p>
          <a:p>
            <a:r>
              <a:rPr lang="en-AU" dirty="0"/>
              <a:t>7. Signage re fishers and litter. </a:t>
            </a:r>
          </a:p>
          <a:p>
            <a:endParaRPr lang="en-US" dirty="0"/>
          </a:p>
        </p:txBody>
      </p:sp>
      <p:sp>
        <p:nvSpPr>
          <p:cNvPr id="4" name="Slide Number Placeholder 3"/>
          <p:cNvSpPr>
            <a:spLocks noGrp="1"/>
          </p:cNvSpPr>
          <p:nvPr>
            <p:ph type="sldNum" sz="quarter" idx="5"/>
          </p:nvPr>
        </p:nvSpPr>
        <p:spPr/>
        <p:txBody>
          <a:bodyPr/>
          <a:lstStyle/>
          <a:p>
            <a:fld id="{9D846E7A-035E-F344-8D6D-9E043E73AC89}" type="slidenum">
              <a:rPr lang="en-US" smtClean="0"/>
              <a:t>14</a:t>
            </a:fld>
            <a:endParaRPr lang="en-US"/>
          </a:p>
        </p:txBody>
      </p:sp>
    </p:spTree>
    <p:extLst>
      <p:ext uri="{BB962C8B-B14F-4D97-AF65-F5344CB8AC3E}">
        <p14:creationId xmlns:p14="http://schemas.microsoft.com/office/powerpoint/2010/main" val="926013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99CD-71D7-3A4E-B4CE-FBC4FDC148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D79E900-FD21-9749-83F1-1632343BC5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CA4418C-97DB-494B-A34E-2B90A1032249}"/>
              </a:ext>
            </a:extLst>
          </p:cNvPr>
          <p:cNvSpPr>
            <a:spLocks noGrp="1"/>
          </p:cNvSpPr>
          <p:nvPr>
            <p:ph type="dt" sz="half" idx="10"/>
          </p:nvPr>
        </p:nvSpPr>
        <p:spPr/>
        <p:txBody>
          <a:bodyPr/>
          <a:lstStyle/>
          <a:p>
            <a:fld id="{94461294-A702-4949-9EE3-07834EB2F63F}" type="datetimeFigureOut">
              <a:rPr lang="en-US" smtClean="0"/>
              <a:t>1/10/20</a:t>
            </a:fld>
            <a:endParaRPr lang="en-US"/>
          </a:p>
        </p:txBody>
      </p:sp>
      <p:sp>
        <p:nvSpPr>
          <p:cNvPr id="5" name="Footer Placeholder 4">
            <a:extLst>
              <a:ext uri="{FF2B5EF4-FFF2-40B4-BE49-F238E27FC236}">
                <a16:creationId xmlns:a16="http://schemas.microsoft.com/office/drawing/2014/main" id="{F8EEFB31-CFBE-C741-8EDD-9BCC6DCA4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31667-C2CB-504B-AB59-E982A8EA1ABF}"/>
              </a:ext>
            </a:extLst>
          </p:cNvPr>
          <p:cNvSpPr>
            <a:spLocks noGrp="1"/>
          </p:cNvSpPr>
          <p:nvPr>
            <p:ph type="sldNum" sz="quarter" idx="12"/>
          </p:nvPr>
        </p:nvSpPr>
        <p:spPr/>
        <p:txBody>
          <a:bodyPr/>
          <a:lstStyle/>
          <a:p>
            <a:fld id="{598A1877-0BFB-BD4B-8258-CB0A62C6102C}" type="slidenum">
              <a:rPr lang="en-US" smtClean="0"/>
              <a:t>‹#›</a:t>
            </a:fld>
            <a:endParaRPr lang="en-US"/>
          </a:p>
        </p:txBody>
      </p:sp>
    </p:spTree>
    <p:extLst>
      <p:ext uri="{BB962C8B-B14F-4D97-AF65-F5344CB8AC3E}">
        <p14:creationId xmlns:p14="http://schemas.microsoft.com/office/powerpoint/2010/main" val="654247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FCC17-3818-1D43-8339-B5717818E4E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CB63C36-539E-964B-988D-DC1B7234375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149815-C132-2240-BDCE-97D1DF0184E3}"/>
              </a:ext>
            </a:extLst>
          </p:cNvPr>
          <p:cNvSpPr>
            <a:spLocks noGrp="1"/>
          </p:cNvSpPr>
          <p:nvPr>
            <p:ph type="dt" sz="half" idx="10"/>
          </p:nvPr>
        </p:nvSpPr>
        <p:spPr/>
        <p:txBody>
          <a:bodyPr/>
          <a:lstStyle/>
          <a:p>
            <a:fld id="{94461294-A702-4949-9EE3-07834EB2F63F}" type="datetimeFigureOut">
              <a:rPr lang="en-US" smtClean="0"/>
              <a:t>1/10/20</a:t>
            </a:fld>
            <a:endParaRPr lang="en-US"/>
          </a:p>
        </p:txBody>
      </p:sp>
      <p:sp>
        <p:nvSpPr>
          <p:cNvPr id="5" name="Footer Placeholder 4">
            <a:extLst>
              <a:ext uri="{FF2B5EF4-FFF2-40B4-BE49-F238E27FC236}">
                <a16:creationId xmlns:a16="http://schemas.microsoft.com/office/drawing/2014/main" id="{8EC9848B-25DE-CA49-85AE-E08B2CD77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8B7D-0C36-334D-9BCC-527A21F129AF}"/>
              </a:ext>
            </a:extLst>
          </p:cNvPr>
          <p:cNvSpPr>
            <a:spLocks noGrp="1"/>
          </p:cNvSpPr>
          <p:nvPr>
            <p:ph type="sldNum" sz="quarter" idx="12"/>
          </p:nvPr>
        </p:nvSpPr>
        <p:spPr/>
        <p:txBody>
          <a:bodyPr/>
          <a:lstStyle/>
          <a:p>
            <a:fld id="{598A1877-0BFB-BD4B-8258-CB0A62C6102C}" type="slidenum">
              <a:rPr lang="en-US" smtClean="0"/>
              <a:t>‹#›</a:t>
            </a:fld>
            <a:endParaRPr lang="en-US"/>
          </a:p>
        </p:txBody>
      </p:sp>
    </p:spTree>
    <p:extLst>
      <p:ext uri="{BB962C8B-B14F-4D97-AF65-F5344CB8AC3E}">
        <p14:creationId xmlns:p14="http://schemas.microsoft.com/office/powerpoint/2010/main" val="390624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880D2C-7326-8647-BEEA-36EA546B252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75D3C6A-11ED-0F46-B4CB-935FC35F660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545E4E-296B-BF4A-AF12-F57EB0BD10CD}"/>
              </a:ext>
            </a:extLst>
          </p:cNvPr>
          <p:cNvSpPr>
            <a:spLocks noGrp="1"/>
          </p:cNvSpPr>
          <p:nvPr>
            <p:ph type="dt" sz="half" idx="10"/>
          </p:nvPr>
        </p:nvSpPr>
        <p:spPr/>
        <p:txBody>
          <a:bodyPr/>
          <a:lstStyle/>
          <a:p>
            <a:fld id="{94461294-A702-4949-9EE3-07834EB2F63F}" type="datetimeFigureOut">
              <a:rPr lang="en-US" smtClean="0"/>
              <a:t>1/10/20</a:t>
            </a:fld>
            <a:endParaRPr lang="en-US"/>
          </a:p>
        </p:txBody>
      </p:sp>
      <p:sp>
        <p:nvSpPr>
          <p:cNvPr id="5" name="Footer Placeholder 4">
            <a:extLst>
              <a:ext uri="{FF2B5EF4-FFF2-40B4-BE49-F238E27FC236}">
                <a16:creationId xmlns:a16="http://schemas.microsoft.com/office/drawing/2014/main" id="{F269408D-FE53-EF49-873B-079F4F1D4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E5E3C-967E-1B48-A46D-83BAB9945B8E}"/>
              </a:ext>
            </a:extLst>
          </p:cNvPr>
          <p:cNvSpPr>
            <a:spLocks noGrp="1"/>
          </p:cNvSpPr>
          <p:nvPr>
            <p:ph type="sldNum" sz="quarter" idx="12"/>
          </p:nvPr>
        </p:nvSpPr>
        <p:spPr/>
        <p:txBody>
          <a:bodyPr/>
          <a:lstStyle/>
          <a:p>
            <a:fld id="{598A1877-0BFB-BD4B-8258-CB0A62C6102C}" type="slidenum">
              <a:rPr lang="en-US" smtClean="0"/>
              <a:t>‹#›</a:t>
            </a:fld>
            <a:endParaRPr lang="en-US"/>
          </a:p>
        </p:txBody>
      </p:sp>
    </p:spTree>
    <p:extLst>
      <p:ext uri="{BB962C8B-B14F-4D97-AF65-F5344CB8AC3E}">
        <p14:creationId xmlns:p14="http://schemas.microsoft.com/office/powerpoint/2010/main" val="330443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A44E-8DDB-C847-B5B0-790E97156158}"/>
              </a:ext>
            </a:extLst>
          </p:cNvPr>
          <p:cNvSpPr>
            <a:spLocks noGrp="1"/>
          </p:cNvSpPr>
          <p:nvPr>
            <p:ph type="title"/>
          </p:nvPr>
        </p:nvSpPr>
        <p:spPr>
          <a:xfrm>
            <a:off x="529839" y="365125"/>
            <a:ext cx="11152262" cy="1325563"/>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3040D09-B671-CD41-B193-8E84EA520B6E}"/>
              </a:ext>
            </a:extLst>
          </p:cNvPr>
          <p:cNvSpPr>
            <a:spLocks noGrp="1"/>
          </p:cNvSpPr>
          <p:nvPr>
            <p:ph idx="1"/>
          </p:nvPr>
        </p:nvSpPr>
        <p:spPr>
          <a:xfrm>
            <a:off x="529839" y="1825625"/>
            <a:ext cx="11152262"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423C1C8-435A-1E4F-BE93-E2C109D99D23}"/>
              </a:ext>
            </a:extLst>
          </p:cNvPr>
          <p:cNvSpPr>
            <a:spLocks noGrp="1"/>
          </p:cNvSpPr>
          <p:nvPr>
            <p:ph type="dt" sz="half" idx="10"/>
          </p:nvPr>
        </p:nvSpPr>
        <p:spPr/>
        <p:txBody>
          <a:bodyPr/>
          <a:lstStyle/>
          <a:p>
            <a:fld id="{94461294-A702-4949-9EE3-07834EB2F63F}" type="datetimeFigureOut">
              <a:rPr lang="en-US" smtClean="0"/>
              <a:t>1/10/20</a:t>
            </a:fld>
            <a:endParaRPr lang="en-US"/>
          </a:p>
        </p:txBody>
      </p:sp>
      <p:sp>
        <p:nvSpPr>
          <p:cNvPr id="5" name="Footer Placeholder 4">
            <a:extLst>
              <a:ext uri="{FF2B5EF4-FFF2-40B4-BE49-F238E27FC236}">
                <a16:creationId xmlns:a16="http://schemas.microsoft.com/office/drawing/2014/main" id="{1CFDA19A-FB4E-0E45-9DDF-46CB0AD99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B9C30-0C23-5648-A124-9DC6DD9E8022}"/>
              </a:ext>
            </a:extLst>
          </p:cNvPr>
          <p:cNvSpPr>
            <a:spLocks noGrp="1"/>
          </p:cNvSpPr>
          <p:nvPr>
            <p:ph type="sldNum" sz="quarter" idx="12"/>
          </p:nvPr>
        </p:nvSpPr>
        <p:spPr/>
        <p:txBody>
          <a:bodyPr/>
          <a:lstStyle/>
          <a:p>
            <a:fld id="{598A1877-0BFB-BD4B-8258-CB0A62C6102C}" type="slidenum">
              <a:rPr lang="en-US" smtClean="0"/>
              <a:t>‹#›</a:t>
            </a:fld>
            <a:endParaRPr lang="en-US"/>
          </a:p>
        </p:txBody>
      </p:sp>
    </p:spTree>
    <p:extLst>
      <p:ext uri="{BB962C8B-B14F-4D97-AF65-F5344CB8AC3E}">
        <p14:creationId xmlns:p14="http://schemas.microsoft.com/office/powerpoint/2010/main" val="2357246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C24F2-1A68-F143-9C63-2A9E89F4BC0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A542D3F-40F8-7C4F-A4C5-731FA5CEDD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EA0BBC9-7338-8B4D-9720-010A6C9E2B20}"/>
              </a:ext>
            </a:extLst>
          </p:cNvPr>
          <p:cNvSpPr>
            <a:spLocks noGrp="1"/>
          </p:cNvSpPr>
          <p:nvPr>
            <p:ph type="dt" sz="half" idx="10"/>
          </p:nvPr>
        </p:nvSpPr>
        <p:spPr/>
        <p:txBody>
          <a:bodyPr/>
          <a:lstStyle/>
          <a:p>
            <a:fld id="{94461294-A702-4949-9EE3-07834EB2F63F}" type="datetimeFigureOut">
              <a:rPr lang="en-US" smtClean="0"/>
              <a:t>1/10/20</a:t>
            </a:fld>
            <a:endParaRPr lang="en-US"/>
          </a:p>
        </p:txBody>
      </p:sp>
      <p:sp>
        <p:nvSpPr>
          <p:cNvPr id="5" name="Footer Placeholder 4">
            <a:extLst>
              <a:ext uri="{FF2B5EF4-FFF2-40B4-BE49-F238E27FC236}">
                <a16:creationId xmlns:a16="http://schemas.microsoft.com/office/drawing/2014/main" id="{1FF03CEA-415F-9048-B44B-B052AAA05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F0E20-1C8C-8943-A842-5DFAA33FFB76}"/>
              </a:ext>
            </a:extLst>
          </p:cNvPr>
          <p:cNvSpPr>
            <a:spLocks noGrp="1"/>
          </p:cNvSpPr>
          <p:nvPr>
            <p:ph type="sldNum" sz="quarter" idx="12"/>
          </p:nvPr>
        </p:nvSpPr>
        <p:spPr/>
        <p:txBody>
          <a:bodyPr/>
          <a:lstStyle/>
          <a:p>
            <a:fld id="{598A1877-0BFB-BD4B-8258-CB0A62C6102C}" type="slidenum">
              <a:rPr lang="en-US" smtClean="0"/>
              <a:t>‹#›</a:t>
            </a:fld>
            <a:endParaRPr lang="en-US"/>
          </a:p>
        </p:txBody>
      </p:sp>
    </p:spTree>
    <p:extLst>
      <p:ext uri="{BB962C8B-B14F-4D97-AF65-F5344CB8AC3E}">
        <p14:creationId xmlns:p14="http://schemas.microsoft.com/office/powerpoint/2010/main" val="464884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310C0-C4EE-A14C-92DE-AFC01B0E18C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F3EB666-4DF1-7745-A24F-B9E6F4A350B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EA295BB-8D6C-9C45-9957-A04ECF8B875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7E87D93-EEB3-4C46-8607-7F2EE207F81C}"/>
              </a:ext>
            </a:extLst>
          </p:cNvPr>
          <p:cNvSpPr>
            <a:spLocks noGrp="1"/>
          </p:cNvSpPr>
          <p:nvPr>
            <p:ph type="dt" sz="half" idx="10"/>
          </p:nvPr>
        </p:nvSpPr>
        <p:spPr/>
        <p:txBody>
          <a:bodyPr/>
          <a:lstStyle/>
          <a:p>
            <a:fld id="{94461294-A702-4949-9EE3-07834EB2F63F}" type="datetimeFigureOut">
              <a:rPr lang="en-US" smtClean="0"/>
              <a:t>1/10/20</a:t>
            </a:fld>
            <a:endParaRPr lang="en-US"/>
          </a:p>
        </p:txBody>
      </p:sp>
      <p:sp>
        <p:nvSpPr>
          <p:cNvPr id="6" name="Footer Placeholder 5">
            <a:extLst>
              <a:ext uri="{FF2B5EF4-FFF2-40B4-BE49-F238E27FC236}">
                <a16:creationId xmlns:a16="http://schemas.microsoft.com/office/drawing/2014/main" id="{BE117794-2B3B-E849-8AF8-240593B0F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57D270-C4DA-0149-83CD-93ACBBD18D4B}"/>
              </a:ext>
            </a:extLst>
          </p:cNvPr>
          <p:cNvSpPr>
            <a:spLocks noGrp="1"/>
          </p:cNvSpPr>
          <p:nvPr>
            <p:ph type="sldNum" sz="quarter" idx="12"/>
          </p:nvPr>
        </p:nvSpPr>
        <p:spPr/>
        <p:txBody>
          <a:bodyPr/>
          <a:lstStyle/>
          <a:p>
            <a:fld id="{598A1877-0BFB-BD4B-8258-CB0A62C6102C}" type="slidenum">
              <a:rPr lang="en-US" smtClean="0"/>
              <a:t>‹#›</a:t>
            </a:fld>
            <a:endParaRPr lang="en-US"/>
          </a:p>
        </p:txBody>
      </p:sp>
    </p:spTree>
    <p:extLst>
      <p:ext uri="{BB962C8B-B14F-4D97-AF65-F5344CB8AC3E}">
        <p14:creationId xmlns:p14="http://schemas.microsoft.com/office/powerpoint/2010/main" val="3217577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98D7C-92D6-2B46-91D0-F1A03A5219A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1C2C93-4B21-3A48-8BBA-05C5E19AE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FEFD827-009F-F74E-BE96-071753CB70F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CF7FBE-28C5-9A44-97AA-2FCBA91BC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E6141F5-4B52-4E41-B9A4-AF76A6C7D8C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8F47571-74A1-314B-9DD9-0422315C8C6B}"/>
              </a:ext>
            </a:extLst>
          </p:cNvPr>
          <p:cNvSpPr>
            <a:spLocks noGrp="1"/>
          </p:cNvSpPr>
          <p:nvPr>
            <p:ph type="dt" sz="half" idx="10"/>
          </p:nvPr>
        </p:nvSpPr>
        <p:spPr/>
        <p:txBody>
          <a:bodyPr/>
          <a:lstStyle/>
          <a:p>
            <a:fld id="{94461294-A702-4949-9EE3-07834EB2F63F}" type="datetimeFigureOut">
              <a:rPr lang="en-US" smtClean="0"/>
              <a:t>1/10/20</a:t>
            </a:fld>
            <a:endParaRPr lang="en-US"/>
          </a:p>
        </p:txBody>
      </p:sp>
      <p:sp>
        <p:nvSpPr>
          <p:cNvPr id="8" name="Footer Placeholder 7">
            <a:extLst>
              <a:ext uri="{FF2B5EF4-FFF2-40B4-BE49-F238E27FC236}">
                <a16:creationId xmlns:a16="http://schemas.microsoft.com/office/drawing/2014/main" id="{01C2E3CD-B1E5-4641-8C6E-076D2DA6AF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37ECD6-0DFE-0D43-A471-1B51F4741BA6}"/>
              </a:ext>
            </a:extLst>
          </p:cNvPr>
          <p:cNvSpPr>
            <a:spLocks noGrp="1"/>
          </p:cNvSpPr>
          <p:nvPr>
            <p:ph type="sldNum" sz="quarter" idx="12"/>
          </p:nvPr>
        </p:nvSpPr>
        <p:spPr/>
        <p:txBody>
          <a:bodyPr/>
          <a:lstStyle/>
          <a:p>
            <a:fld id="{598A1877-0BFB-BD4B-8258-CB0A62C6102C}" type="slidenum">
              <a:rPr lang="en-US" smtClean="0"/>
              <a:t>‹#›</a:t>
            </a:fld>
            <a:endParaRPr lang="en-US"/>
          </a:p>
        </p:txBody>
      </p:sp>
    </p:spTree>
    <p:extLst>
      <p:ext uri="{BB962C8B-B14F-4D97-AF65-F5344CB8AC3E}">
        <p14:creationId xmlns:p14="http://schemas.microsoft.com/office/powerpoint/2010/main" val="70270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3494F-6A32-3948-AC09-1FAB019E451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1507BD6-4D66-2E4F-A17B-1A415E2BEE1D}"/>
              </a:ext>
            </a:extLst>
          </p:cNvPr>
          <p:cNvSpPr>
            <a:spLocks noGrp="1"/>
          </p:cNvSpPr>
          <p:nvPr>
            <p:ph type="dt" sz="half" idx="10"/>
          </p:nvPr>
        </p:nvSpPr>
        <p:spPr/>
        <p:txBody>
          <a:bodyPr/>
          <a:lstStyle/>
          <a:p>
            <a:fld id="{94461294-A702-4949-9EE3-07834EB2F63F}" type="datetimeFigureOut">
              <a:rPr lang="en-US" smtClean="0"/>
              <a:t>1/10/20</a:t>
            </a:fld>
            <a:endParaRPr lang="en-US"/>
          </a:p>
        </p:txBody>
      </p:sp>
      <p:sp>
        <p:nvSpPr>
          <p:cNvPr id="4" name="Footer Placeholder 3">
            <a:extLst>
              <a:ext uri="{FF2B5EF4-FFF2-40B4-BE49-F238E27FC236}">
                <a16:creationId xmlns:a16="http://schemas.microsoft.com/office/drawing/2014/main" id="{BF880E98-C43A-124A-9AA4-602972D84D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0964E6-01D0-7547-B2E6-D22BB466131F}"/>
              </a:ext>
            </a:extLst>
          </p:cNvPr>
          <p:cNvSpPr>
            <a:spLocks noGrp="1"/>
          </p:cNvSpPr>
          <p:nvPr>
            <p:ph type="sldNum" sz="quarter" idx="12"/>
          </p:nvPr>
        </p:nvSpPr>
        <p:spPr/>
        <p:txBody>
          <a:bodyPr/>
          <a:lstStyle/>
          <a:p>
            <a:fld id="{598A1877-0BFB-BD4B-8258-CB0A62C6102C}" type="slidenum">
              <a:rPr lang="en-US" smtClean="0"/>
              <a:t>‹#›</a:t>
            </a:fld>
            <a:endParaRPr lang="en-US"/>
          </a:p>
        </p:txBody>
      </p:sp>
    </p:spTree>
    <p:extLst>
      <p:ext uri="{BB962C8B-B14F-4D97-AF65-F5344CB8AC3E}">
        <p14:creationId xmlns:p14="http://schemas.microsoft.com/office/powerpoint/2010/main" val="250146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66B94-3986-FA40-96AA-302F4AD42E92}"/>
              </a:ext>
            </a:extLst>
          </p:cNvPr>
          <p:cNvSpPr>
            <a:spLocks noGrp="1"/>
          </p:cNvSpPr>
          <p:nvPr>
            <p:ph type="dt" sz="half" idx="10"/>
          </p:nvPr>
        </p:nvSpPr>
        <p:spPr/>
        <p:txBody>
          <a:bodyPr/>
          <a:lstStyle/>
          <a:p>
            <a:fld id="{94461294-A702-4949-9EE3-07834EB2F63F}" type="datetimeFigureOut">
              <a:rPr lang="en-US" smtClean="0"/>
              <a:t>1/10/20</a:t>
            </a:fld>
            <a:endParaRPr lang="en-US"/>
          </a:p>
        </p:txBody>
      </p:sp>
      <p:sp>
        <p:nvSpPr>
          <p:cNvPr id="3" name="Footer Placeholder 2">
            <a:extLst>
              <a:ext uri="{FF2B5EF4-FFF2-40B4-BE49-F238E27FC236}">
                <a16:creationId xmlns:a16="http://schemas.microsoft.com/office/drawing/2014/main" id="{09ABAA80-6793-5145-8E86-F3EA5C50E8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6989-7AB0-4D42-876A-0E1C731C115F}"/>
              </a:ext>
            </a:extLst>
          </p:cNvPr>
          <p:cNvSpPr>
            <a:spLocks noGrp="1"/>
          </p:cNvSpPr>
          <p:nvPr>
            <p:ph type="sldNum" sz="quarter" idx="12"/>
          </p:nvPr>
        </p:nvSpPr>
        <p:spPr/>
        <p:txBody>
          <a:bodyPr/>
          <a:lstStyle/>
          <a:p>
            <a:fld id="{598A1877-0BFB-BD4B-8258-CB0A62C6102C}" type="slidenum">
              <a:rPr lang="en-US" smtClean="0"/>
              <a:t>‹#›</a:t>
            </a:fld>
            <a:endParaRPr lang="en-US"/>
          </a:p>
        </p:txBody>
      </p:sp>
    </p:spTree>
    <p:extLst>
      <p:ext uri="{BB962C8B-B14F-4D97-AF65-F5344CB8AC3E}">
        <p14:creationId xmlns:p14="http://schemas.microsoft.com/office/powerpoint/2010/main" val="37929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75968-78C3-6D4B-8A3D-56B08482E7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62128D9-6915-4F49-9FA9-AE4D24DA07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E0E992E-1599-2A4C-96AC-B50E0191B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BF7A0E-8786-A345-9ECF-8FC0F8EB02CB}"/>
              </a:ext>
            </a:extLst>
          </p:cNvPr>
          <p:cNvSpPr>
            <a:spLocks noGrp="1"/>
          </p:cNvSpPr>
          <p:nvPr>
            <p:ph type="dt" sz="half" idx="10"/>
          </p:nvPr>
        </p:nvSpPr>
        <p:spPr/>
        <p:txBody>
          <a:bodyPr/>
          <a:lstStyle/>
          <a:p>
            <a:fld id="{94461294-A702-4949-9EE3-07834EB2F63F}" type="datetimeFigureOut">
              <a:rPr lang="en-US" smtClean="0"/>
              <a:t>1/10/20</a:t>
            </a:fld>
            <a:endParaRPr lang="en-US"/>
          </a:p>
        </p:txBody>
      </p:sp>
      <p:sp>
        <p:nvSpPr>
          <p:cNvPr id="6" name="Footer Placeholder 5">
            <a:extLst>
              <a:ext uri="{FF2B5EF4-FFF2-40B4-BE49-F238E27FC236}">
                <a16:creationId xmlns:a16="http://schemas.microsoft.com/office/drawing/2014/main" id="{57713BAC-B513-234E-B2B9-A1B46B4DD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66AC2-FD07-6242-8311-4C2D48993067}"/>
              </a:ext>
            </a:extLst>
          </p:cNvPr>
          <p:cNvSpPr>
            <a:spLocks noGrp="1"/>
          </p:cNvSpPr>
          <p:nvPr>
            <p:ph type="sldNum" sz="quarter" idx="12"/>
          </p:nvPr>
        </p:nvSpPr>
        <p:spPr/>
        <p:txBody>
          <a:bodyPr/>
          <a:lstStyle/>
          <a:p>
            <a:fld id="{598A1877-0BFB-BD4B-8258-CB0A62C6102C}" type="slidenum">
              <a:rPr lang="en-US" smtClean="0"/>
              <a:t>‹#›</a:t>
            </a:fld>
            <a:endParaRPr lang="en-US"/>
          </a:p>
        </p:txBody>
      </p:sp>
    </p:spTree>
    <p:extLst>
      <p:ext uri="{BB962C8B-B14F-4D97-AF65-F5344CB8AC3E}">
        <p14:creationId xmlns:p14="http://schemas.microsoft.com/office/powerpoint/2010/main" val="1242412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120A3-3835-4C48-85E9-AA75F2959C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5FD81D3-A5A3-0D41-8E5B-95F8DA6EEA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5DB325-BDF2-3A4C-B6F3-4F09284320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E592E3-415B-8249-9C0D-C82BF2A8CC17}"/>
              </a:ext>
            </a:extLst>
          </p:cNvPr>
          <p:cNvSpPr>
            <a:spLocks noGrp="1"/>
          </p:cNvSpPr>
          <p:nvPr>
            <p:ph type="dt" sz="half" idx="10"/>
          </p:nvPr>
        </p:nvSpPr>
        <p:spPr/>
        <p:txBody>
          <a:bodyPr/>
          <a:lstStyle/>
          <a:p>
            <a:fld id="{94461294-A702-4949-9EE3-07834EB2F63F}" type="datetimeFigureOut">
              <a:rPr lang="en-US" smtClean="0"/>
              <a:t>1/10/20</a:t>
            </a:fld>
            <a:endParaRPr lang="en-US"/>
          </a:p>
        </p:txBody>
      </p:sp>
      <p:sp>
        <p:nvSpPr>
          <p:cNvPr id="6" name="Footer Placeholder 5">
            <a:extLst>
              <a:ext uri="{FF2B5EF4-FFF2-40B4-BE49-F238E27FC236}">
                <a16:creationId xmlns:a16="http://schemas.microsoft.com/office/drawing/2014/main" id="{53F49DA0-4115-0844-8450-B618DAE885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0D57FD-7A19-0C44-9C6A-F9E536DA8DA4}"/>
              </a:ext>
            </a:extLst>
          </p:cNvPr>
          <p:cNvSpPr>
            <a:spLocks noGrp="1"/>
          </p:cNvSpPr>
          <p:nvPr>
            <p:ph type="sldNum" sz="quarter" idx="12"/>
          </p:nvPr>
        </p:nvSpPr>
        <p:spPr/>
        <p:txBody>
          <a:bodyPr/>
          <a:lstStyle/>
          <a:p>
            <a:fld id="{598A1877-0BFB-BD4B-8258-CB0A62C6102C}" type="slidenum">
              <a:rPr lang="en-US" smtClean="0"/>
              <a:t>‹#›</a:t>
            </a:fld>
            <a:endParaRPr lang="en-US"/>
          </a:p>
        </p:txBody>
      </p:sp>
    </p:spTree>
    <p:extLst>
      <p:ext uri="{BB962C8B-B14F-4D97-AF65-F5344CB8AC3E}">
        <p14:creationId xmlns:p14="http://schemas.microsoft.com/office/powerpoint/2010/main" val="2389552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8CED86-1DEC-7141-9EC3-6C89686DF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9BE2FE5-6DA8-7E4F-9D08-BD8C56231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08DBD1-C771-124D-BC3F-78BFC0A6C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61294-A702-4949-9EE3-07834EB2F63F}" type="datetimeFigureOut">
              <a:rPr lang="en-US" smtClean="0"/>
              <a:t>1/10/20</a:t>
            </a:fld>
            <a:endParaRPr lang="en-US"/>
          </a:p>
        </p:txBody>
      </p:sp>
      <p:sp>
        <p:nvSpPr>
          <p:cNvPr id="5" name="Footer Placeholder 4">
            <a:extLst>
              <a:ext uri="{FF2B5EF4-FFF2-40B4-BE49-F238E27FC236}">
                <a16:creationId xmlns:a16="http://schemas.microsoft.com/office/drawing/2014/main" id="{19440E7C-9600-B340-92F5-4E96C22A33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F1E0CE-74BD-8040-A12A-FF8045C215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A1877-0BFB-BD4B-8258-CB0A62C6102C}" type="slidenum">
              <a:rPr lang="en-US" smtClean="0"/>
              <a:t>‹#›</a:t>
            </a:fld>
            <a:endParaRPr lang="en-US"/>
          </a:p>
        </p:txBody>
      </p:sp>
    </p:spTree>
    <p:extLst>
      <p:ext uri="{BB962C8B-B14F-4D97-AF65-F5344CB8AC3E}">
        <p14:creationId xmlns:p14="http://schemas.microsoft.com/office/powerpoint/2010/main" val="422792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ccwa.org.au/fairyterns" TargetMode="External"/><Relationship Id="rId2" Type="http://schemas.openxmlformats.org/officeDocument/2006/relationships/hyperlink" Target="https://d3n8a8pro7vhmx.cloudfront.net/ccwa/pages/188/attachments/original/1531104929/CONS_192_Tern_manual_complete_updated.pdf?153110492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1A2059-DC94-6249-AC41-AEBFD2777904}"/>
              </a:ext>
            </a:extLst>
          </p:cNvPr>
          <p:cNvSpPr>
            <a:spLocks noGrp="1"/>
          </p:cNvSpPr>
          <p:nvPr>
            <p:ph type="title"/>
          </p:nvPr>
        </p:nvSpPr>
        <p:spPr>
          <a:xfrm>
            <a:off x="585216" y="348933"/>
            <a:ext cx="10515600" cy="1325563"/>
          </a:xfrm>
        </p:spPr>
        <p:txBody>
          <a:bodyPr/>
          <a:lstStyle/>
          <a:p>
            <a:r>
              <a:rPr lang="en-AU" dirty="0"/>
              <a:t>Prosser River Foreshore </a:t>
            </a:r>
            <a:endParaRPr lang="en-US" dirty="0"/>
          </a:p>
        </p:txBody>
      </p:sp>
      <p:sp>
        <p:nvSpPr>
          <p:cNvPr id="3" name="Subtitle 2">
            <a:extLst>
              <a:ext uri="{FF2B5EF4-FFF2-40B4-BE49-F238E27FC236}">
                <a16:creationId xmlns:a16="http://schemas.microsoft.com/office/drawing/2014/main" id="{425C9D83-F153-4C48-A76D-6D75DF18BEB7}"/>
              </a:ext>
            </a:extLst>
          </p:cNvPr>
          <p:cNvSpPr>
            <a:spLocks noGrp="1"/>
          </p:cNvSpPr>
          <p:nvPr>
            <p:ph idx="1"/>
          </p:nvPr>
        </p:nvSpPr>
        <p:spPr>
          <a:xfrm>
            <a:off x="585216" y="1674496"/>
            <a:ext cx="11265408" cy="4351338"/>
          </a:xfrm>
        </p:spPr>
        <p:txBody>
          <a:bodyPr>
            <a:normAutofit/>
          </a:bodyPr>
          <a:lstStyle/>
          <a:p>
            <a:r>
              <a:rPr lang="en-AU" dirty="0"/>
              <a:t>Proposal to address the future use of this Crown Land Tenure.</a:t>
            </a:r>
          </a:p>
          <a:p>
            <a:pPr lvl="1">
              <a:lnSpc>
                <a:spcPct val="150000"/>
              </a:lnSpc>
            </a:pPr>
            <a:r>
              <a:rPr lang="en-AU" dirty="0"/>
              <a:t>To address the  Natural and Cultural Values in accordance with the Crown Land Act.</a:t>
            </a:r>
          </a:p>
          <a:p>
            <a:pPr lvl="1">
              <a:lnSpc>
                <a:spcPct val="150000"/>
              </a:lnSpc>
            </a:pPr>
            <a:r>
              <a:rPr lang="en-AU" dirty="0"/>
              <a:t>To address the protection of the EPBC listed vulnerable Fairy terns and other vulnerable resident shorebirds.</a:t>
            </a:r>
          </a:p>
          <a:p>
            <a:pPr lvl="1">
              <a:lnSpc>
                <a:spcPct val="150000"/>
              </a:lnSpc>
            </a:pPr>
            <a:r>
              <a:rPr lang="en-AU" dirty="0"/>
              <a:t>To address the issues of public amenity and usage in this township of ORFORD.</a:t>
            </a:r>
          </a:p>
          <a:p>
            <a:pPr lvl="1">
              <a:lnSpc>
                <a:spcPct val="150000"/>
              </a:lnSpc>
            </a:pPr>
            <a:r>
              <a:rPr lang="en-AU" dirty="0"/>
              <a:t>To address the silting up of the lagoon and attendant problems</a:t>
            </a:r>
          </a:p>
          <a:p>
            <a:pPr lvl="1"/>
            <a:endParaRPr lang="en-US" dirty="0"/>
          </a:p>
        </p:txBody>
      </p:sp>
    </p:spTree>
    <p:extLst>
      <p:ext uri="{BB962C8B-B14F-4D97-AF65-F5344CB8AC3E}">
        <p14:creationId xmlns:p14="http://schemas.microsoft.com/office/powerpoint/2010/main" val="4261731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02DC58-7282-4247-96A0-9FA339CE20FD}"/>
              </a:ext>
            </a:extLst>
          </p:cNvPr>
          <p:cNvPicPr>
            <a:picLocks noChangeAspect="1"/>
          </p:cNvPicPr>
          <p:nvPr/>
        </p:nvPicPr>
        <p:blipFill rotWithShape="1">
          <a:blip r:embed="rId2">
            <a:extLst>
              <a:ext uri="{28A0092B-C50C-407E-A947-70E740481C1C}">
                <a14:useLocalDpi xmlns:a14="http://schemas.microsoft.com/office/drawing/2010/main" val="0"/>
              </a:ext>
            </a:extLst>
          </a:blip>
          <a:srcRect t="8844" r="5779"/>
          <a:stretch/>
        </p:blipFill>
        <p:spPr>
          <a:xfrm>
            <a:off x="1755647" y="224142"/>
            <a:ext cx="8846347" cy="6420498"/>
          </a:xfrm>
          <a:prstGeom prst="rect">
            <a:avLst/>
          </a:prstGeom>
        </p:spPr>
      </p:pic>
    </p:spTree>
    <p:extLst>
      <p:ext uri="{BB962C8B-B14F-4D97-AF65-F5344CB8AC3E}">
        <p14:creationId xmlns:p14="http://schemas.microsoft.com/office/powerpoint/2010/main" val="2246443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1E84BFA-CA44-754B-A232-E53CE3CED2A2}"/>
              </a:ext>
            </a:extLst>
          </p:cNvPr>
          <p:cNvPicPr>
            <a:picLocks noChangeAspect="1"/>
          </p:cNvPicPr>
          <p:nvPr/>
        </p:nvPicPr>
        <p:blipFill rotWithShape="1">
          <a:blip r:embed="rId2">
            <a:extLst>
              <a:ext uri="{28A0092B-C50C-407E-A947-70E740481C1C}">
                <a14:useLocalDpi xmlns:a14="http://schemas.microsoft.com/office/drawing/2010/main" val="0"/>
              </a:ext>
            </a:extLst>
          </a:blip>
          <a:srcRect l="16242" t="4609" r="18820"/>
          <a:stretch/>
        </p:blipFill>
        <p:spPr>
          <a:xfrm>
            <a:off x="2877311" y="126267"/>
            <a:ext cx="5852161" cy="6448993"/>
          </a:xfrm>
          <a:prstGeom prst="rect">
            <a:avLst/>
          </a:prstGeom>
        </p:spPr>
      </p:pic>
    </p:spTree>
    <p:extLst>
      <p:ext uri="{BB962C8B-B14F-4D97-AF65-F5344CB8AC3E}">
        <p14:creationId xmlns:p14="http://schemas.microsoft.com/office/powerpoint/2010/main" val="3808245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7C7033C-CED2-0040-B360-CA9BA147BB4B}"/>
              </a:ext>
            </a:extLst>
          </p:cNvPr>
          <p:cNvPicPr>
            <a:picLocks noChangeAspect="1"/>
          </p:cNvPicPr>
          <p:nvPr/>
        </p:nvPicPr>
        <p:blipFill rotWithShape="1">
          <a:blip r:embed="rId2">
            <a:extLst>
              <a:ext uri="{28A0092B-C50C-407E-A947-70E740481C1C}">
                <a14:useLocalDpi xmlns:a14="http://schemas.microsoft.com/office/drawing/2010/main" val="0"/>
              </a:ext>
            </a:extLst>
          </a:blip>
          <a:srcRect l="5181" t="4176" r="6902" b="8537"/>
          <a:stretch/>
        </p:blipFill>
        <p:spPr>
          <a:xfrm>
            <a:off x="2133600" y="353568"/>
            <a:ext cx="8071452" cy="6010656"/>
          </a:xfrm>
          <a:prstGeom prst="rect">
            <a:avLst/>
          </a:prstGeom>
        </p:spPr>
      </p:pic>
    </p:spTree>
    <p:extLst>
      <p:ext uri="{BB962C8B-B14F-4D97-AF65-F5344CB8AC3E}">
        <p14:creationId xmlns:p14="http://schemas.microsoft.com/office/powerpoint/2010/main" val="2913718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Lagoon</a:t>
            </a:r>
          </a:p>
        </p:txBody>
      </p:sp>
      <p:sp>
        <p:nvSpPr>
          <p:cNvPr id="4" name="Content Placeholder 3"/>
          <p:cNvSpPr>
            <a:spLocks noGrp="1"/>
          </p:cNvSpPr>
          <p:nvPr>
            <p:ph idx="1"/>
          </p:nvPr>
        </p:nvSpPr>
        <p:spPr/>
        <p:txBody>
          <a:bodyPr/>
          <a:lstStyle/>
          <a:p>
            <a:pPr marL="171450" indent="-171450"/>
            <a:r>
              <a:rPr lang="en-AU" dirty="0"/>
              <a:t>Increased silting since stabilisation</a:t>
            </a:r>
          </a:p>
          <a:p>
            <a:pPr marL="171450" indent="-171450"/>
            <a:r>
              <a:rPr lang="en-AU" dirty="0"/>
              <a:t>Changing nature of lagoon</a:t>
            </a:r>
          </a:p>
          <a:p>
            <a:pPr marL="171450" indent="-171450"/>
            <a:r>
              <a:rPr lang="en-AU" dirty="0"/>
              <a:t>Decreasing value as a foraging area </a:t>
            </a:r>
            <a:r>
              <a:rPr lang="en-AU" dirty="0" err="1"/>
              <a:t>esp</a:t>
            </a:r>
            <a:r>
              <a:rPr lang="en-AU" dirty="0"/>
              <a:t> for fairy terns</a:t>
            </a:r>
            <a:endParaRPr lang="en-US" dirty="0"/>
          </a:p>
          <a:p>
            <a:endParaRPr lang="en-AU" dirty="0"/>
          </a:p>
        </p:txBody>
      </p:sp>
    </p:spTree>
    <p:extLst>
      <p:ext uri="{BB962C8B-B14F-4D97-AF65-F5344CB8AC3E}">
        <p14:creationId xmlns:p14="http://schemas.microsoft.com/office/powerpoint/2010/main" val="2774689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management of the sand spit will require</a:t>
            </a:r>
          </a:p>
        </p:txBody>
      </p:sp>
      <p:sp>
        <p:nvSpPr>
          <p:cNvPr id="4" name="Content Placeholder 3"/>
          <p:cNvSpPr>
            <a:spLocks noGrp="1"/>
          </p:cNvSpPr>
          <p:nvPr>
            <p:ph idx="1"/>
          </p:nvPr>
        </p:nvSpPr>
        <p:spPr>
          <a:xfrm>
            <a:off x="529838" y="1377696"/>
            <a:ext cx="11259825" cy="4799267"/>
          </a:xfrm>
        </p:spPr>
        <p:txBody>
          <a:bodyPr>
            <a:normAutofit fontScale="62500" lnSpcReduction="20000"/>
          </a:bodyPr>
          <a:lstStyle/>
          <a:p>
            <a:pPr marL="514350" indent="-514350">
              <a:lnSpc>
                <a:spcPct val="120000"/>
              </a:lnSpc>
              <a:buAutoNum type="arabicPeriod"/>
            </a:pPr>
            <a:r>
              <a:rPr lang="en-AU" dirty="0"/>
              <a:t>Placing of permanent robust No Dogs signs, with accompanying regulations, possible fines and a contact phone number, at the </a:t>
            </a:r>
            <a:r>
              <a:rPr lang="en-AU" dirty="0" err="1"/>
              <a:t>Raspins</a:t>
            </a:r>
            <a:r>
              <a:rPr lang="en-AU" dirty="0"/>
              <a:t> end of the spit and at the Radar Park access point</a:t>
            </a:r>
          </a:p>
          <a:p>
            <a:pPr marL="514350" indent="-514350">
              <a:lnSpc>
                <a:spcPct val="120000"/>
              </a:lnSpc>
              <a:buAutoNum type="arabicPeriod"/>
            </a:pPr>
            <a:r>
              <a:rPr lang="en-AU" dirty="0"/>
              <a:t>Siting of a temporary fence at the </a:t>
            </a:r>
            <a:r>
              <a:rPr lang="en-AU" dirty="0" err="1"/>
              <a:t>Raspins</a:t>
            </a:r>
            <a:r>
              <a:rPr lang="en-AU" dirty="0"/>
              <a:t> Beach end with accompanying signage(possibly also at the end of the </a:t>
            </a:r>
            <a:r>
              <a:rPr lang="en-AU" dirty="0" err="1"/>
              <a:t>geotech</a:t>
            </a:r>
            <a:r>
              <a:rPr lang="en-AU" dirty="0"/>
              <a:t> bags on the northern groyne: No access beyond this point (this to be temporary and temporal)</a:t>
            </a:r>
          </a:p>
          <a:p>
            <a:pPr marL="514350" indent="-514350">
              <a:lnSpc>
                <a:spcPct val="120000"/>
              </a:lnSpc>
              <a:buAutoNum type="arabicPeriod"/>
            </a:pPr>
            <a:r>
              <a:rPr lang="en-AU" dirty="0"/>
              <a:t>Removal of fencing on the west side of the river and lagoon and consideration given to clear signage that is not ambiguous or encouraging to the curious to enter the breeding area</a:t>
            </a:r>
          </a:p>
          <a:p>
            <a:pPr marL="514350" indent="-514350">
              <a:lnSpc>
                <a:spcPct val="120000"/>
              </a:lnSpc>
              <a:buAutoNum type="arabicPeriod"/>
            </a:pPr>
            <a:r>
              <a:rPr lang="en-AU" dirty="0"/>
              <a:t>The regular flushing of the lagoon</a:t>
            </a:r>
          </a:p>
          <a:p>
            <a:pPr marL="514350" indent="-514350">
              <a:lnSpc>
                <a:spcPct val="120000"/>
              </a:lnSpc>
              <a:buAutoNum type="arabicPeriod"/>
            </a:pPr>
            <a:r>
              <a:rPr lang="en-AU" dirty="0"/>
              <a:t>The management of invasive plant species </a:t>
            </a:r>
            <a:r>
              <a:rPr lang="en-AU" dirty="0" err="1"/>
              <a:t>i.e</a:t>
            </a:r>
            <a:r>
              <a:rPr lang="en-AU" dirty="0"/>
              <a:t> marram grass and boobialla which will create an unsuitable nesting area for fairy terns now that the spit has been stabilised, forcing them to choose other sites</a:t>
            </a:r>
          </a:p>
          <a:p>
            <a:pPr marL="514350" indent="-514350">
              <a:lnSpc>
                <a:spcPct val="120000"/>
              </a:lnSpc>
              <a:buAutoNum type="arabicPeriod"/>
            </a:pPr>
            <a:r>
              <a:rPr lang="en-AU" dirty="0"/>
              <a:t>The management of predators, and prey for predators, in the winter season </a:t>
            </a:r>
            <a:r>
              <a:rPr lang="en-AU" dirty="0" err="1"/>
              <a:t>esp</a:t>
            </a:r>
            <a:r>
              <a:rPr lang="en-AU" dirty="0"/>
              <a:t> rabbits which attract dogs and cats</a:t>
            </a:r>
          </a:p>
          <a:p>
            <a:pPr marL="514350" indent="-514350">
              <a:lnSpc>
                <a:spcPct val="120000"/>
              </a:lnSpc>
              <a:buAutoNum type="arabicPeriod"/>
            </a:pPr>
            <a:r>
              <a:rPr lang="en-AU" dirty="0"/>
              <a:t>Signage re fishers and litter. </a:t>
            </a:r>
          </a:p>
          <a:p>
            <a:pPr marL="0" indent="0">
              <a:lnSpc>
                <a:spcPct val="120000"/>
              </a:lnSpc>
              <a:buNone/>
            </a:pPr>
            <a:endParaRPr lang="en-US" dirty="0"/>
          </a:p>
          <a:p>
            <a:pPr>
              <a:lnSpc>
                <a:spcPct val="120000"/>
              </a:lnSpc>
            </a:pPr>
            <a:endParaRPr lang="en-AU" dirty="0"/>
          </a:p>
        </p:txBody>
      </p:sp>
    </p:spTree>
    <p:extLst>
      <p:ext uri="{BB962C8B-B14F-4D97-AF65-F5344CB8AC3E}">
        <p14:creationId xmlns:p14="http://schemas.microsoft.com/office/powerpoint/2010/main" val="50280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Other issues</a:t>
            </a:r>
          </a:p>
        </p:txBody>
      </p:sp>
      <p:sp>
        <p:nvSpPr>
          <p:cNvPr id="4" name="Content Placeholder 3"/>
          <p:cNvSpPr>
            <a:spLocks noGrp="1"/>
          </p:cNvSpPr>
          <p:nvPr>
            <p:ph idx="1"/>
          </p:nvPr>
        </p:nvSpPr>
        <p:spPr/>
        <p:txBody>
          <a:bodyPr/>
          <a:lstStyle/>
          <a:p>
            <a:pPr marL="171450" indent="-171450"/>
            <a:r>
              <a:rPr lang="en-AU" dirty="0"/>
              <a:t>Boat ramp: location, parking, congestion</a:t>
            </a:r>
          </a:p>
          <a:p>
            <a:pPr marL="171450" indent="-171450"/>
            <a:r>
              <a:rPr lang="en-AU" dirty="0"/>
              <a:t>Dredging</a:t>
            </a:r>
          </a:p>
          <a:p>
            <a:pPr marL="171450" indent="-171450"/>
            <a:r>
              <a:rPr lang="en-AU" dirty="0"/>
              <a:t>Opening of the lagoon</a:t>
            </a:r>
          </a:p>
          <a:p>
            <a:pPr marL="171450" indent="-171450"/>
            <a:r>
              <a:rPr lang="en-AU" dirty="0"/>
              <a:t>Erosion of </a:t>
            </a:r>
            <a:r>
              <a:rPr lang="en-AU" dirty="0" err="1"/>
              <a:t>Raspins</a:t>
            </a:r>
            <a:r>
              <a:rPr lang="en-AU" dirty="0"/>
              <a:t> Beach</a:t>
            </a:r>
            <a:endParaRPr lang="en-US" dirty="0"/>
          </a:p>
          <a:p>
            <a:endParaRPr lang="en-AU" dirty="0"/>
          </a:p>
        </p:txBody>
      </p:sp>
    </p:spTree>
    <p:extLst>
      <p:ext uri="{BB962C8B-B14F-4D97-AF65-F5344CB8AC3E}">
        <p14:creationId xmlns:p14="http://schemas.microsoft.com/office/powerpoint/2010/main" val="1344223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839" y="0"/>
            <a:ext cx="11152262" cy="1325563"/>
          </a:xfrm>
        </p:spPr>
        <p:txBody>
          <a:bodyPr/>
          <a:lstStyle/>
          <a:p>
            <a:r>
              <a:rPr lang="en-AU" dirty="0"/>
              <a:t>References</a:t>
            </a:r>
          </a:p>
        </p:txBody>
      </p:sp>
      <p:sp>
        <p:nvSpPr>
          <p:cNvPr id="3" name="Content Placeholder 2"/>
          <p:cNvSpPr>
            <a:spLocks noGrp="1"/>
          </p:cNvSpPr>
          <p:nvPr>
            <p:ph idx="1"/>
          </p:nvPr>
        </p:nvSpPr>
        <p:spPr>
          <a:xfrm>
            <a:off x="0" y="1189493"/>
            <a:ext cx="11152262" cy="8697178"/>
          </a:xfrm>
        </p:spPr>
        <p:txBody>
          <a:bodyPr>
            <a:normAutofit fontScale="70000" lnSpcReduction="20000"/>
          </a:bodyPr>
          <a:lstStyle/>
          <a:p>
            <a:pPr>
              <a:lnSpc>
                <a:spcPct val="120000"/>
              </a:lnSpc>
            </a:pPr>
            <a:r>
              <a:rPr lang="en-AU" dirty="0">
                <a:ln w="0"/>
                <a:effectLst>
                  <a:outerShdw blurRad="38100" dist="25400" dir="5400000" algn="ctr" rotWithShape="0">
                    <a:srgbClr val="6E747A">
                      <a:alpha val="43000"/>
                    </a:srgbClr>
                  </a:outerShdw>
                </a:effectLst>
              </a:rPr>
              <a:t>Creating new habitat (environment.NSW.gov.au)</a:t>
            </a:r>
          </a:p>
          <a:p>
            <a:pPr>
              <a:lnSpc>
                <a:spcPct val="120000"/>
              </a:lnSpc>
            </a:pPr>
            <a:r>
              <a:rPr lang="en-AU" dirty="0">
                <a:ln w="0"/>
                <a:effectLst>
                  <a:outerShdw blurRad="38100" dist="25400" dir="5400000" algn="ctr" rotWithShape="0">
                    <a:srgbClr val="6E747A">
                      <a:alpha val="43000"/>
                    </a:srgbClr>
                  </a:outerShdw>
                </a:effectLst>
              </a:rPr>
              <a:t>Narvis.co.au</a:t>
            </a:r>
          </a:p>
          <a:p>
            <a:pPr>
              <a:lnSpc>
                <a:spcPct val="120000"/>
              </a:lnSpc>
            </a:pPr>
            <a:r>
              <a:rPr lang="en-AU" dirty="0">
                <a:ln w="0"/>
                <a:effectLst>
                  <a:outerShdw blurRad="38100" dist="25400" dir="5400000" algn="ctr" rotWithShape="0">
                    <a:srgbClr val="6E747A">
                      <a:alpha val="43000"/>
                    </a:srgbClr>
                  </a:outerShdw>
                </a:effectLst>
              </a:rPr>
              <a:t>Dunlop JN (2015)</a:t>
            </a:r>
          </a:p>
          <a:p>
            <a:pPr>
              <a:lnSpc>
                <a:spcPct val="120000"/>
              </a:lnSpc>
            </a:pPr>
            <a:r>
              <a:rPr lang="en-AU" dirty="0">
                <a:ln w="0"/>
                <a:effectLst>
                  <a:outerShdw blurRad="38100" dist="25400" dir="5400000" algn="ctr" rotWithShape="0">
                    <a:srgbClr val="6E747A">
                      <a:alpha val="43000"/>
                    </a:srgbClr>
                  </a:outerShdw>
                </a:effectLst>
              </a:rPr>
              <a:t>Conservation and Assessment of beach nesting and migratory shorebirds in Tasmania. Dr Sally Bryant DIPWE 2002</a:t>
            </a:r>
          </a:p>
          <a:p>
            <a:pPr>
              <a:lnSpc>
                <a:spcPct val="120000"/>
              </a:lnSpc>
            </a:pPr>
            <a:r>
              <a:rPr lang="en-AU" dirty="0">
                <a:ln w="0"/>
                <a:effectLst>
                  <a:outerShdw blurRad="38100" dist="25400" dir="5400000" algn="ctr" rotWithShape="0">
                    <a:srgbClr val="6E747A">
                      <a:alpha val="43000"/>
                    </a:srgbClr>
                  </a:outerShdw>
                </a:effectLst>
              </a:rPr>
              <a:t>DPIPWE </a:t>
            </a:r>
          </a:p>
          <a:p>
            <a:pPr>
              <a:lnSpc>
                <a:spcPct val="120000"/>
              </a:lnSpc>
            </a:pPr>
            <a:r>
              <a:rPr lang="en-AU" dirty="0">
                <a:ln w="0"/>
                <a:effectLst>
                  <a:outerShdw blurRad="38100" dist="25400" dir="5400000" algn="ctr" rotWithShape="0">
                    <a:srgbClr val="6E747A">
                      <a:alpha val="43000"/>
                    </a:srgbClr>
                  </a:outerShdw>
                </a:effectLst>
              </a:rPr>
              <a:t>Environment NSW</a:t>
            </a:r>
          </a:p>
          <a:p>
            <a:pPr>
              <a:lnSpc>
                <a:spcPct val="120000"/>
              </a:lnSpc>
            </a:pPr>
            <a:r>
              <a:rPr lang="en-AU" dirty="0">
                <a:ln w="0"/>
                <a:effectLst>
                  <a:outerShdw blurRad="38100" dist="25400" dir="5400000" algn="ctr" rotWithShape="0">
                    <a:srgbClr val="6E747A">
                      <a:alpha val="43000"/>
                    </a:srgbClr>
                  </a:outerShdw>
                </a:effectLst>
              </a:rPr>
              <a:t>DFA </a:t>
            </a:r>
            <a:r>
              <a:rPr lang="en-AU" dirty="0" err="1">
                <a:ln w="0"/>
                <a:effectLst>
                  <a:outerShdw blurRad="38100" dist="25400" dir="5400000" algn="ctr" rotWithShape="0">
                    <a:srgbClr val="6E747A">
                      <a:alpha val="43000"/>
                    </a:srgbClr>
                  </a:outerShdw>
                </a:effectLst>
              </a:rPr>
              <a:t>Steane</a:t>
            </a:r>
            <a:r>
              <a:rPr lang="en-AU" dirty="0">
                <a:ln w="0"/>
                <a:effectLst>
                  <a:outerShdw blurRad="38100" dist="25400" dir="5400000" algn="ctr" rotWithShape="0">
                    <a:srgbClr val="6E747A">
                      <a:alpha val="43000"/>
                    </a:srgbClr>
                  </a:outerShdw>
                </a:effectLst>
              </a:rPr>
              <a:t> and DN Foster (1993) </a:t>
            </a:r>
          </a:p>
          <a:p>
            <a:pPr>
              <a:lnSpc>
                <a:spcPct val="120000"/>
              </a:lnSpc>
            </a:pPr>
            <a:r>
              <a:rPr lang="en-GB" altLang="en-US" dirty="0"/>
              <a:t>Dunlop, J. N. (2018). ‘Fairy Tern (</a:t>
            </a:r>
            <a:r>
              <a:rPr lang="en-GB" altLang="en-US" dirty="0" err="1"/>
              <a:t>Sternula</a:t>
            </a:r>
            <a:r>
              <a:rPr lang="en-GB" altLang="en-US" dirty="0"/>
              <a:t> </a:t>
            </a:r>
            <a:r>
              <a:rPr lang="en-GB" altLang="en-US" dirty="0" err="1"/>
              <a:t>nereis</a:t>
            </a:r>
            <a:r>
              <a:rPr lang="en-GB" altLang="en-US" dirty="0"/>
              <a:t>) conservation in south-western Australia’ 2nd ed. (Conservation Council of Western Australia: Perth, Western Australia.) Available at: </a:t>
            </a:r>
            <a:r>
              <a:rPr lang="en-GB" altLang="en-US" dirty="0">
                <a:hlinkClick r:id="rId2"/>
              </a:rPr>
              <a:t>https://d3n8a8pro7vhmx.cloudfront.net/ccwa/pages/188/attachments/original/1531104929/CONS_192_Tern_manual_complete_updated.pdf?1531104929</a:t>
            </a:r>
            <a:endParaRPr lang="en-GB" altLang="en-US" dirty="0"/>
          </a:p>
          <a:p>
            <a:pPr>
              <a:lnSpc>
                <a:spcPct val="120000"/>
              </a:lnSpc>
            </a:pPr>
            <a:r>
              <a:rPr lang="en-GB" altLang="en-US" dirty="0"/>
              <a:t>Dunlop, J. N. (2016). Local Fairy Tern conservation strategy for the south west coastal region. Perth, Western Australia. Available at: </a:t>
            </a:r>
            <a:r>
              <a:rPr lang="en-GB" altLang="en-US" dirty="0">
                <a:hlinkClick r:id="rId3"/>
              </a:rPr>
              <a:t>http://www.ccwa.org.au/fairyterns</a:t>
            </a:r>
            <a:endParaRPr lang="en-GB" altLang="en-US" sz="5400" dirty="0"/>
          </a:p>
          <a:p>
            <a:pPr>
              <a:lnSpc>
                <a:spcPct val="120000"/>
              </a:lnSpc>
            </a:pPr>
            <a:endParaRPr lang="en-AU" dirty="0">
              <a:ln w="0"/>
              <a:effectLst>
                <a:outerShdw blurRad="38100" dist="25400" dir="5400000" algn="ctr" rotWithShape="0">
                  <a:srgbClr val="6E747A">
                    <a:alpha val="43000"/>
                  </a:srgbClr>
                </a:outerShdw>
              </a:effectLst>
            </a:endParaRPr>
          </a:p>
          <a:p>
            <a:pPr>
              <a:lnSpc>
                <a:spcPct val="120000"/>
              </a:lnSpc>
            </a:pPr>
            <a:endParaRPr lang="en-AU" dirty="0"/>
          </a:p>
        </p:txBody>
      </p:sp>
    </p:spTree>
    <p:extLst>
      <p:ext uri="{BB962C8B-B14F-4D97-AF65-F5344CB8AC3E}">
        <p14:creationId xmlns:p14="http://schemas.microsoft.com/office/powerpoint/2010/main" val="2302994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92BC-56FC-E043-BE59-1EE51310B1FC}"/>
              </a:ext>
            </a:extLst>
          </p:cNvPr>
          <p:cNvSpPr>
            <a:spLocks noGrp="1"/>
          </p:cNvSpPr>
          <p:nvPr>
            <p:ph type="title"/>
          </p:nvPr>
        </p:nvSpPr>
        <p:spPr>
          <a:xfrm>
            <a:off x="529839" y="-146939"/>
            <a:ext cx="11152262" cy="1325563"/>
          </a:xfrm>
        </p:spPr>
        <p:txBody>
          <a:bodyPr/>
          <a:lstStyle/>
          <a:p>
            <a:r>
              <a:rPr lang="en-AU" dirty="0"/>
              <a:t>The Prosser River Foreshore and Sand Spit</a:t>
            </a:r>
            <a:endParaRPr lang="en-US" dirty="0"/>
          </a:p>
        </p:txBody>
      </p:sp>
      <p:pic>
        <p:nvPicPr>
          <p:cNvPr id="8" name="Picture 8">
            <a:extLst>
              <a:ext uri="{FF2B5EF4-FFF2-40B4-BE49-F238E27FC236}">
                <a16:creationId xmlns:a16="http://schemas.microsoft.com/office/drawing/2014/main" id="{1B8556FB-1B5A-6441-8E99-D25DE79D23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8655" y="1178624"/>
            <a:ext cx="7878200" cy="5902603"/>
          </a:xfrm>
          <a:prstGeom prst="rect">
            <a:avLst/>
          </a:prstGeom>
        </p:spPr>
      </p:pic>
    </p:spTree>
    <p:extLst>
      <p:ext uri="{BB962C8B-B14F-4D97-AF65-F5344CB8AC3E}">
        <p14:creationId xmlns:p14="http://schemas.microsoft.com/office/powerpoint/2010/main" val="354925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D780F2B-2B51-E147-A683-E4C1E4E1F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161" y="549274"/>
            <a:ext cx="7677394" cy="5759452"/>
          </a:xfrm>
          <a:prstGeom prst="rect">
            <a:avLst/>
          </a:prstGeom>
        </p:spPr>
      </p:pic>
      <p:sp>
        <p:nvSpPr>
          <p:cNvPr id="13" name="Title 2">
            <a:extLst>
              <a:ext uri="{FF2B5EF4-FFF2-40B4-BE49-F238E27FC236}">
                <a16:creationId xmlns:a16="http://schemas.microsoft.com/office/drawing/2014/main" id="{D40B184A-2771-C94C-AC61-27FDF8D744E5}"/>
              </a:ext>
            </a:extLst>
          </p:cNvPr>
          <p:cNvSpPr txBox="1">
            <a:spLocks noGrp="1"/>
          </p:cNvSpPr>
          <p:nvPr>
            <p:ph type="title"/>
          </p:nvPr>
        </p:nvSpPr>
        <p:spPr>
          <a:xfrm>
            <a:off x="519869" y="-1004483"/>
            <a:ext cx="111522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t>The Point Walter Site: Perth/Fremantle Conurbation </a:t>
            </a:r>
          </a:p>
        </p:txBody>
      </p:sp>
    </p:spTree>
    <p:extLst>
      <p:ext uri="{BB962C8B-B14F-4D97-AF65-F5344CB8AC3E}">
        <p14:creationId xmlns:p14="http://schemas.microsoft.com/office/powerpoint/2010/main" val="2545783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28F0ACE-A860-6F43-96A9-D3A1B2DD416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95675" y="1478279"/>
            <a:ext cx="5200650" cy="3901440"/>
          </a:xfrm>
          <a:prstGeom prst="rect">
            <a:avLst/>
          </a:prstGeom>
        </p:spPr>
      </p:pic>
      <p:pic>
        <p:nvPicPr>
          <p:cNvPr id="6" name="Picture 6">
            <a:extLst>
              <a:ext uri="{FF2B5EF4-FFF2-40B4-BE49-F238E27FC236}">
                <a16:creationId xmlns:a16="http://schemas.microsoft.com/office/drawing/2014/main" id="{B04D5371-A70E-DA48-81F7-0AA962278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223" y="1261872"/>
            <a:ext cx="7459682" cy="5596128"/>
          </a:xfrm>
          <a:prstGeom prst="rect">
            <a:avLst/>
          </a:prstGeom>
        </p:spPr>
      </p:pic>
    </p:spTree>
    <p:extLst>
      <p:ext uri="{BB962C8B-B14F-4D97-AF65-F5344CB8AC3E}">
        <p14:creationId xmlns:p14="http://schemas.microsoft.com/office/powerpoint/2010/main" val="3700463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171450" indent="-171450"/>
            <a:r>
              <a:rPr lang="en-AU" sz="3200" b="1" dirty="0">
                <a:solidFill>
                  <a:schemeClr val="bg1">
                    <a:lumMod val="10000"/>
                  </a:schemeClr>
                </a:solidFill>
              </a:rPr>
              <a:t>Similar multi user situation</a:t>
            </a:r>
          </a:p>
          <a:p>
            <a:pPr marL="171450" indent="-171450"/>
            <a:r>
              <a:rPr lang="en-AU" sz="3200" b="1" dirty="0">
                <a:solidFill>
                  <a:schemeClr val="bg1">
                    <a:lumMod val="10000"/>
                  </a:schemeClr>
                </a:solidFill>
              </a:rPr>
              <a:t>2016/17 temporary fencing installed</a:t>
            </a:r>
          </a:p>
          <a:p>
            <a:pPr marL="171450" indent="-171450"/>
            <a:r>
              <a:rPr lang="en-AU" sz="3200" b="1" dirty="0">
                <a:solidFill>
                  <a:schemeClr val="bg1">
                    <a:lumMod val="10000"/>
                  </a:schemeClr>
                </a:solidFill>
              </a:rPr>
              <a:t>First successful breeding season </a:t>
            </a:r>
          </a:p>
          <a:p>
            <a:pPr marL="171450" indent="-171450"/>
            <a:r>
              <a:rPr lang="en-AU" sz="3200" b="1" dirty="0">
                <a:solidFill>
                  <a:schemeClr val="bg1">
                    <a:lumMod val="10000"/>
                  </a:schemeClr>
                </a:solidFill>
              </a:rPr>
              <a:t>Community education and support</a:t>
            </a:r>
          </a:p>
          <a:p>
            <a:endParaRPr lang="en-AU" sz="3200" b="1" dirty="0">
              <a:solidFill>
                <a:schemeClr val="bg1">
                  <a:lumMod val="10000"/>
                </a:schemeClr>
              </a:solidFill>
            </a:endParaRPr>
          </a:p>
        </p:txBody>
      </p:sp>
    </p:spTree>
    <p:extLst>
      <p:ext uri="{BB962C8B-B14F-4D97-AF65-F5344CB8AC3E}">
        <p14:creationId xmlns:p14="http://schemas.microsoft.com/office/powerpoint/2010/main" val="3081529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Proposed management plan for Orford Sand Spit</a:t>
            </a:r>
          </a:p>
        </p:txBody>
      </p:sp>
      <p:sp>
        <p:nvSpPr>
          <p:cNvPr id="4" name="Content Placeholder 3"/>
          <p:cNvSpPr>
            <a:spLocks noGrp="1"/>
          </p:cNvSpPr>
          <p:nvPr>
            <p:ph idx="1"/>
          </p:nvPr>
        </p:nvSpPr>
        <p:spPr/>
        <p:txBody>
          <a:bodyPr>
            <a:normAutofit fontScale="70000" lnSpcReduction="20000"/>
          </a:bodyPr>
          <a:lstStyle/>
          <a:p>
            <a:pPr marL="514350" indent="-514350">
              <a:lnSpc>
                <a:spcPct val="120000"/>
              </a:lnSpc>
              <a:buFont typeface="+mj-lt"/>
              <a:buAutoNum type="arabicPeriod"/>
            </a:pPr>
            <a:r>
              <a:rPr lang="en-AU" dirty="0"/>
              <a:t>That the entire area from the southern end of the </a:t>
            </a:r>
            <a:r>
              <a:rPr lang="en-AU" dirty="0" err="1"/>
              <a:t>Raspin’s</a:t>
            </a:r>
            <a:r>
              <a:rPr lang="en-AU" dirty="0"/>
              <a:t> Beach Conservation area to the fence line at the northern  sand bag groyne and including Radar Beach be a No Dog Zone at all times.</a:t>
            </a:r>
          </a:p>
          <a:p>
            <a:pPr marL="514350" indent="-514350">
              <a:lnSpc>
                <a:spcPct val="120000"/>
              </a:lnSpc>
              <a:buFont typeface="+mj-lt"/>
              <a:buAutoNum type="arabicPeriod"/>
            </a:pPr>
            <a:r>
              <a:rPr lang="en-AU" dirty="0"/>
              <a:t>That the sand spit becomes an total exclusion zone for the public for the breeding season.</a:t>
            </a:r>
          </a:p>
          <a:p>
            <a:pPr marL="514350" indent="-514350">
              <a:lnSpc>
                <a:spcPct val="120000"/>
              </a:lnSpc>
              <a:buFont typeface="+mj-lt"/>
              <a:buAutoNum type="arabicPeriod"/>
            </a:pPr>
            <a:r>
              <a:rPr lang="en-AU" dirty="0"/>
              <a:t>That Radar Beach is open to the public with a safe soft entry at all times and that the parking and access be improved to </a:t>
            </a:r>
            <a:r>
              <a:rPr lang="en-AU"/>
              <a:t>reduce dust (possibly </a:t>
            </a:r>
            <a:r>
              <a:rPr lang="en-AU" dirty="0"/>
              <a:t>with concrete grids with </a:t>
            </a:r>
            <a:r>
              <a:rPr lang="en-AU"/>
              <a:t>grass).</a:t>
            </a:r>
            <a:endParaRPr lang="en-AU" dirty="0"/>
          </a:p>
          <a:p>
            <a:pPr marL="514350" indent="-514350">
              <a:lnSpc>
                <a:spcPct val="120000"/>
              </a:lnSpc>
              <a:buFont typeface="+mj-lt"/>
              <a:buAutoNum type="arabicPeriod"/>
            </a:pPr>
            <a:r>
              <a:rPr lang="en-AU" dirty="0"/>
              <a:t>That hides, if included in the plan,  be located in the area at the north end of the lagoon inside the fenced area.</a:t>
            </a:r>
          </a:p>
          <a:p>
            <a:pPr marL="514350" indent="-514350">
              <a:lnSpc>
                <a:spcPct val="120000"/>
              </a:lnSpc>
              <a:buFont typeface="+mj-lt"/>
              <a:buAutoNum type="arabicPeriod"/>
            </a:pPr>
            <a:r>
              <a:rPr lang="en-AU" dirty="0"/>
              <a:t>That the fencing along Radar Beach and on the west side of the channel be removed. </a:t>
            </a:r>
          </a:p>
          <a:p>
            <a:pPr marL="514350" indent="-514350">
              <a:lnSpc>
                <a:spcPct val="120000"/>
              </a:lnSpc>
              <a:buFont typeface="+mj-lt"/>
              <a:buAutoNum type="arabicPeriod"/>
            </a:pPr>
            <a:r>
              <a:rPr lang="en-AU" dirty="0"/>
              <a:t>That the signs be carefully assessed so that the curious are not encouraged to go looking for nestlings or eggs.</a:t>
            </a:r>
            <a:endParaRPr lang="en-AU" dirty="0">
              <a:cs typeface="Calibri"/>
            </a:endParaRPr>
          </a:p>
          <a:p>
            <a:pPr>
              <a:lnSpc>
                <a:spcPct val="120000"/>
              </a:lnSpc>
            </a:pPr>
            <a:endParaRPr lang="en-AU" dirty="0"/>
          </a:p>
        </p:txBody>
      </p:sp>
    </p:spTree>
    <p:extLst>
      <p:ext uri="{BB962C8B-B14F-4D97-AF65-F5344CB8AC3E}">
        <p14:creationId xmlns:p14="http://schemas.microsoft.com/office/powerpoint/2010/main" val="1055580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B20F83-CDF0-9947-B38B-57F0031957FE}"/>
              </a:ext>
            </a:extLst>
          </p:cNvPr>
          <p:cNvSpPr txBox="1"/>
          <p:nvPr/>
        </p:nvSpPr>
        <p:spPr>
          <a:xfrm>
            <a:off x="3046488" y="3247358"/>
            <a:ext cx="6092976" cy="369332"/>
          </a:xfrm>
          <a:prstGeom prst="rect">
            <a:avLst/>
          </a:prstGeom>
          <a:noFill/>
        </p:spPr>
        <p:txBody>
          <a:bodyPr wrap="square">
            <a:spAutoFit/>
          </a:bodyPr>
          <a:lstStyle/>
          <a:p>
            <a:r>
              <a:rPr lang="en-US" dirty="0"/>
              <a:t>  </a:t>
            </a:r>
          </a:p>
        </p:txBody>
      </p:sp>
      <p:pic>
        <p:nvPicPr>
          <p:cNvPr id="7" name="Picture 4">
            <a:extLst>
              <a:ext uri="{FF2B5EF4-FFF2-40B4-BE49-F238E27FC236}">
                <a16:creationId xmlns:a16="http://schemas.microsoft.com/office/drawing/2014/main" id="{CB48F89A-B764-604D-96D9-9AE8FBEAA8FB}"/>
              </a:ext>
            </a:extLst>
          </p:cNvPr>
          <p:cNvPicPr>
            <a:picLocks noChangeAspect="1"/>
          </p:cNvPicPr>
          <p:nvPr/>
        </p:nvPicPr>
        <p:blipFill rotWithShape="1">
          <a:blip r:embed="rId3">
            <a:extLst>
              <a:ext uri="{28A0092B-C50C-407E-A947-70E740481C1C}">
                <a14:useLocalDpi xmlns:a14="http://schemas.microsoft.com/office/drawing/2010/main" val="0"/>
              </a:ext>
            </a:extLst>
          </a:blip>
          <a:srcRect l="2874" t="2961" r="1306" b="6601"/>
          <a:stretch/>
        </p:blipFill>
        <p:spPr>
          <a:xfrm>
            <a:off x="1145931" y="0"/>
            <a:ext cx="9685768" cy="6858000"/>
          </a:xfrm>
          <a:prstGeom prst="rect">
            <a:avLst/>
          </a:prstGeom>
        </p:spPr>
      </p:pic>
    </p:spTree>
    <p:extLst>
      <p:ext uri="{BB962C8B-B14F-4D97-AF65-F5344CB8AC3E}">
        <p14:creationId xmlns:p14="http://schemas.microsoft.com/office/powerpoint/2010/main" val="3845794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ED4393-BCB5-1248-828F-DE8A28F8E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249" y="1020972"/>
            <a:ext cx="7461503" cy="5596127"/>
          </a:xfrm>
          <a:prstGeom prst="rect">
            <a:avLst/>
          </a:prstGeom>
        </p:spPr>
      </p:pic>
      <p:sp>
        <p:nvSpPr>
          <p:cNvPr id="3" name="Title 2"/>
          <p:cNvSpPr>
            <a:spLocks noGrp="1"/>
          </p:cNvSpPr>
          <p:nvPr>
            <p:ph type="title"/>
          </p:nvPr>
        </p:nvSpPr>
        <p:spPr>
          <a:xfrm>
            <a:off x="741201" y="0"/>
            <a:ext cx="10515600" cy="1325563"/>
          </a:xfrm>
        </p:spPr>
        <p:txBody>
          <a:bodyPr/>
          <a:lstStyle/>
          <a:p>
            <a:r>
              <a:rPr lang="en-AU" dirty="0"/>
              <a:t>Temporary signage</a:t>
            </a:r>
          </a:p>
        </p:txBody>
      </p:sp>
    </p:spTree>
    <p:extLst>
      <p:ext uri="{BB962C8B-B14F-4D97-AF65-F5344CB8AC3E}">
        <p14:creationId xmlns:p14="http://schemas.microsoft.com/office/powerpoint/2010/main" val="1560366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C6A1745-47FA-B94A-B725-73870E6FA8B4}"/>
              </a:ext>
            </a:extLst>
          </p:cNvPr>
          <p:cNvPicPr>
            <a:picLocks noChangeAspect="1"/>
          </p:cNvPicPr>
          <p:nvPr/>
        </p:nvPicPr>
        <p:blipFill rotWithShape="1">
          <a:blip r:embed="rId2">
            <a:extLst>
              <a:ext uri="{28A0092B-C50C-407E-A947-70E740481C1C}">
                <a14:useLocalDpi xmlns:a14="http://schemas.microsoft.com/office/drawing/2010/main" val="0"/>
              </a:ext>
            </a:extLst>
          </a:blip>
          <a:srcRect l="4327" t="2669" r="9140"/>
          <a:stretch/>
        </p:blipFill>
        <p:spPr>
          <a:xfrm>
            <a:off x="2560319" y="304800"/>
            <a:ext cx="7376161" cy="6224015"/>
          </a:xfrm>
          <a:prstGeom prst="rect">
            <a:avLst/>
          </a:prstGeom>
        </p:spPr>
      </p:pic>
    </p:spTree>
    <p:extLst>
      <p:ext uri="{BB962C8B-B14F-4D97-AF65-F5344CB8AC3E}">
        <p14:creationId xmlns:p14="http://schemas.microsoft.com/office/powerpoint/2010/main" val="349833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1980</Words>
  <Application>Microsoft Office PowerPoint</Application>
  <PresentationFormat>Widescreen</PresentationFormat>
  <Paragraphs>122</Paragraphs>
  <Slides>16</Slides>
  <Notes>10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Prosser River Foreshore </vt:lpstr>
      <vt:lpstr>The Prosser River Foreshore and Sand Spit</vt:lpstr>
      <vt:lpstr>The Point Walter Site: Perth/Fremantle Conurbation </vt:lpstr>
      <vt:lpstr>PowerPoint Presentation</vt:lpstr>
      <vt:lpstr>PowerPoint Presentation</vt:lpstr>
      <vt:lpstr>Proposed management plan for Orford Sand Spit</vt:lpstr>
      <vt:lpstr>PowerPoint Presentation</vt:lpstr>
      <vt:lpstr>Temporary signage</vt:lpstr>
      <vt:lpstr>PowerPoint Presentation</vt:lpstr>
      <vt:lpstr>PowerPoint Presentation</vt:lpstr>
      <vt:lpstr>PowerPoint Presentation</vt:lpstr>
      <vt:lpstr>PowerPoint Presentation</vt:lpstr>
      <vt:lpstr>Lagoon</vt:lpstr>
      <vt:lpstr>The management of the sand spit will require</vt:lpstr>
      <vt:lpstr>Other issues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Prosser River Foreshore</dc:title>
  <dc:creator>Unknown User</dc:creator>
  <cp:lastModifiedBy>Rosemary Wood</cp:lastModifiedBy>
  <cp:revision>28</cp:revision>
  <dcterms:created xsi:type="dcterms:W3CDTF">2019-10-30T23:22:18Z</dcterms:created>
  <dcterms:modified xsi:type="dcterms:W3CDTF">2020-01-09T22:56:13Z</dcterms:modified>
</cp:coreProperties>
</file>